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48"/>
  </p:notesMasterIdLst>
  <p:handoutMasterIdLst>
    <p:handoutMasterId r:id="rId49"/>
  </p:handoutMasterIdLst>
  <p:sldIdLst>
    <p:sldId id="272" r:id="rId3"/>
    <p:sldId id="280" r:id="rId4"/>
    <p:sldId id="317" r:id="rId5"/>
    <p:sldId id="281" r:id="rId6"/>
    <p:sldId id="282" r:id="rId7"/>
    <p:sldId id="283" r:id="rId8"/>
    <p:sldId id="306" r:id="rId9"/>
    <p:sldId id="302" r:id="rId10"/>
    <p:sldId id="303" r:id="rId11"/>
    <p:sldId id="286" r:id="rId12"/>
    <p:sldId id="287" r:id="rId13"/>
    <p:sldId id="288" r:id="rId14"/>
    <p:sldId id="290" r:id="rId15"/>
    <p:sldId id="289" r:id="rId16"/>
    <p:sldId id="291" r:id="rId17"/>
    <p:sldId id="307" r:id="rId18"/>
    <p:sldId id="308" r:id="rId19"/>
    <p:sldId id="309" r:id="rId20"/>
    <p:sldId id="310" r:id="rId21"/>
    <p:sldId id="311" r:id="rId22"/>
    <p:sldId id="312" r:id="rId23"/>
    <p:sldId id="301" r:id="rId24"/>
    <p:sldId id="313" r:id="rId25"/>
    <p:sldId id="314" r:id="rId26"/>
    <p:sldId id="319" r:id="rId27"/>
    <p:sldId id="316" r:id="rId28"/>
    <p:sldId id="318" r:id="rId29"/>
    <p:sldId id="320" r:id="rId30"/>
    <p:sldId id="321" r:id="rId31"/>
    <p:sldId id="323" r:id="rId32"/>
    <p:sldId id="304" r:id="rId33"/>
    <p:sldId id="324" r:id="rId34"/>
    <p:sldId id="305" r:id="rId35"/>
    <p:sldId id="322" r:id="rId36"/>
    <p:sldId id="315" r:id="rId37"/>
    <p:sldId id="278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Автор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7A9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63" autoAdjust="0"/>
    <p:restoredTop sz="94660"/>
  </p:normalViewPr>
  <p:slideViewPr>
    <p:cSldViewPr snapToGrid="0">
      <p:cViewPr varScale="1">
        <p:scale>
          <a:sx n="71" d="100"/>
          <a:sy n="71" d="100"/>
        </p:scale>
        <p:origin x="534" y="60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101" d="100"/>
          <a:sy n="101" d="100"/>
        </p:scale>
        <p:origin x="176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commentAuthors" Target="commentAuthor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handoutMaster" Target="handoutMasters/handoutMaster1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image" Target="../media/image31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_rels/drawing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7F1F33E-7FE1-411D-9EC1-6C47FB05CACA}" type="doc">
      <dgm:prSet loTypeId="urn:microsoft.com/office/officeart/2005/8/layout/vList4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756487E-8B38-44E0-956D-17A6C4CCEAEF}">
      <dgm:prSet phldrT="[Текст]" custT="1"/>
      <dgm:spPr>
        <a:solidFill>
          <a:schemeClr val="accent1"/>
        </a:solidFill>
      </dgm:spPr>
      <dgm:t>
        <a:bodyPr/>
        <a:lstStyle/>
        <a:p>
          <a:pPr algn="ctr"/>
          <a:r>
            <a:rPr lang="en-US" sz="1800" i="0" dirty="0" smtClean="0">
              <a:latin typeface="+mn-lt"/>
              <a:cs typeface="Arial" pitchFamily="34" charset="0"/>
            </a:rPr>
            <a:t>[1] </a:t>
          </a:r>
          <a:r>
            <a:rPr lang="ru-RU" sz="1800" i="1" dirty="0" err="1" smtClean="0">
              <a:latin typeface="+mn-lt"/>
              <a:cs typeface="Arial" pitchFamily="34" charset="0"/>
            </a:rPr>
            <a:t>Солодянников</a:t>
          </a:r>
          <a:r>
            <a:rPr lang="ru-RU" sz="1800" i="1" dirty="0" smtClean="0">
              <a:latin typeface="+mn-lt"/>
              <a:cs typeface="Arial" pitchFamily="34" charset="0"/>
            </a:rPr>
            <a:t> Ю.В.</a:t>
          </a:r>
          <a:r>
            <a:rPr lang="ru-RU" sz="1800" dirty="0" smtClean="0">
              <a:latin typeface="+mn-lt"/>
              <a:cs typeface="Arial" pitchFamily="34" charset="0"/>
            </a:rPr>
            <a:t> Элементы математического моделирования и идентификации системы кровообращения. Самара: Изд-во "Самарский университет", 1994, 316 с.</a:t>
          </a:r>
          <a:endParaRPr lang="ru-RU" sz="1800" u="sng" baseline="0" dirty="0">
            <a:solidFill>
              <a:srgbClr val="FFC000"/>
            </a:solidFill>
            <a:latin typeface="+mn-lt"/>
            <a:cs typeface="Arial" pitchFamily="34" charset="0"/>
          </a:endParaRPr>
        </a:p>
      </dgm:t>
    </dgm:pt>
    <dgm:pt modelId="{63001E32-B362-4939-AD4F-00BCD48A1718}" type="parTrans" cxnId="{E49F4FB8-B7AE-4758-B5C1-407BCA5E51B0}">
      <dgm:prSet/>
      <dgm:spPr/>
      <dgm:t>
        <a:bodyPr/>
        <a:lstStyle/>
        <a:p>
          <a:endParaRPr lang="ru-RU"/>
        </a:p>
      </dgm:t>
    </dgm:pt>
    <dgm:pt modelId="{76FB9A23-6B53-47DC-8371-B4425BE659D1}" type="sibTrans" cxnId="{E49F4FB8-B7AE-4758-B5C1-407BCA5E51B0}">
      <dgm:prSet/>
      <dgm:spPr/>
      <dgm:t>
        <a:bodyPr/>
        <a:lstStyle/>
        <a:p>
          <a:endParaRPr lang="ru-RU"/>
        </a:p>
      </dgm:t>
    </dgm:pt>
    <dgm:pt modelId="{6031DE31-E107-45B0-B982-2C777DDC341B}">
      <dgm:prSet phldrT="[Текст]" custT="1"/>
      <dgm:spPr>
        <a:solidFill>
          <a:schemeClr val="accent1"/>
        </a:solidFill>
      </dgm:spPr>
      <dgm:t>
        <a:bodyPr/>
        <a:lstStyle/>
        <a:p>
          <a:pPr algn="ctr"/>
          <a:r>
            <a:rPr lang="en-US" sz="1800" i="0" dirty="0" smtClean="0">
              <a:latin typeface="+mn-lt"/>
              <a:cs typeface="Arial" pitchFamily="34" charset="0"/>
            </a:rPr>
            <a:t>[</a:t>
          </a:r>
          <a:r>
            <a:rPr lang="ru-RU" sz="1800" i="0" dirty="0" smtClean="0">
              <a:latin typeface="+mn-lt"/>
              <a:cs typeface="Arial" pitchFamily="34" charset="0"/>
            </a:rPr>
            <a:t>2</a:t>
          </a:r>
          <a:r>
            <a:rPr lang="en-US" sz="1800" i="0" dirty="0" smtClean="0">
              <a:latin typeface="+mn-lt"/>
              <a:cs typeface="Arial" pitchFamily="34" charset="0"/>
            </a:rPr>
            <a:t>] </a:t>
          </a:r>
          <a:r>
            <a:rPr lang="ru-RU" sz="1800" i="1" dirty="0" smtClean="0">
              <a:latin typeface="+mn-lt"/>
              <a:cs typeface="Arial" pitchFamily="34" charset="0"/>
            </a:rPr>
            <a:t>Прошин А.П., </a:t>
          </a:r>
          <a:r>
            <a:rPr lang="ru-RU" sz="1800" i="1" dirty="0" err="1" smtClean="0">
              <a:latin typeface="+mn-lt"/>
              <a:cs typeface="Arial" pitchFamily="34" charset="0"/>
            </a:rPr>
            <a:t>Солодянников</a:t>
          </a:r>
          <a:r>
            <a:rPr lang="ru-RU" sz="1800" i="1" dirty="0" smtClean="0">
              <a:latin typeface="+mn-lt"/>
              <a:cs typeface="Arial" pitchFamily="34" charset="0"/>
            </a:rPr>
            <a:t> Ю.В. </a:t>
          </a:r>
          <a:r>
            <a:rPr lang="ru-RU" sz="1800" dirty="0" smtClean="0">
              <a:latin typeface="+mn-lt"/>
              <a:cs typeface="Arial" pitchFamily="34" charset="0"/>
            </a:rPr>
            <a:t>Математическое моделирование системы кровообращения и его практические применения // Автоматика и телемеханика, Т. 67, № 2, 2006.</a:t>
          </a:r>
          <a:endParaRPr lang="ru-RU" sz="1800" u="sng" baseline="0" dirty="0">
            <a:solidFill>
              <a:schemeClr val="tx1"/>
            </a:solidFill>
            <a:latin typeface="+mn-lt"/>
            <a:cs typeface="Arial" pitchFamily="34" charset="0"/>
          </a:endParaRPr>
        </a:p>
      </dgm:t>
    </dgm:pt>
    <dgm:pt modelId="{56797485-9627-441A-AABC-A52476C4B38A}" type="parTrans" cxnId="{58E1583C-FD5D-455C-AEB0-024FB1C622E3}">
      <dgm:prSet/>
      <dgm:spPr/>
      <dgm:t>
        <a:bodyPr/>
        <a:lstStyle/>
        <a:p>
          <a:endParaRPr lang="ru-RU"/>
        </a:p>
      </dgm:t>
    </dgm:pt>
    <dgm:pt modelId="{9E5467D0-6C51-48A8-B6A0-AEA85F90DF72}" type="sibTrans" cxnId="{58E1583C-FD5D-455C-AEB0-024FB1C622E3}">
      <dgm:prSet/>
      <dgm:spPr/>
      <dgm:t>
        <a:bodyPr/>
        <a:lstStyle/>
        <a:p>
          <a:endParaRPr lang="ru-RU"/>
        </a:p>
      </dgm:t>
    </dgm:pt>
    <dgm:pt modelId="{8BBF8329-F409-43BE-A18B-8913BC3A4E16}" type="pres">
      <dgm:prSet presAssocID="{17F1F33E-7FE1-411D-9EC1-6C47FB05CACA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29C8181-5599-4B40-A1F4-D912E8E08578}" type="pres">
      <dgm:prSet presAssocID="{7756487E-8B38-44E0-956D-17A6C4CCEAEF}" presName="comp" presStyleCnt="0"/>
      <dgm:spPr/>
    </dgm:pt>
    <dgm:pt modelId="{2BBDF4A4-4123-4F59-A851-85C181745780}" type="pres">
      <dgm:prSet presAssocID="{7756487E-8B38-44E0-956D-17A6C4CCEAEF}" presName="box" presStyleLbl="node1" presStyleIdx="0" presStyleCnt="2" custLinFactNeighborX="748" custLinFactNeighborY="-23923"/>
      <dgm:spPr/>
      <dgm:t>
        <a:bodyPr/>
        <a:lstStyle/>
        <a:p>
          <a:endParaRPr lang="ru-RU"/>
        </a:p>
      </dgm:t>
    </dgm:pt>
    <dgm:pt modelId="{BE154E75-DDEC-432A-A3D8-9204567B0C07}" type="pres">
      <dgm:prSet presAssocID="{7756487E-8B38-44E0-956D-17A6C4CCEAEF}" presName="img" presStyleLbl="fgImgPlace1" presStyleIdx="0" presStyleCnt="2" custScaleX="96506" custLinFactNeighborX="-1490" custLinFactNeighborY="167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2046119B-BF8C-46C3-8592-AFD4A7FED929}" type="pres">
      <dgm:prSet presAssocID="{7756487E-8B38-44E0-956D-17A6C4CCEAEF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4533FD-2462-4B3F-BE69-336B5B5C7561}" type="pres">
      <dgm:prSet presAssocID="{76FB9A23-6B53-47DC-8371-B4425BE659D1}" presName="spacer" presStyleCnt="0"/>
      <dgm:spPr/>
    </dgm:pt>
    <dgm:pt modelId="{B5EA5EB3-DB6C-4BBE-9B27-3D789C1EACA9}" type="pres">
      <dgm:prSet presAssocID="{6031DE31-E107-45B0-B982-2C777DDC341B}" presName="comp" presStyleCnt="0"/>
      <dgm:spPr/>
    </dgm:pt>
    <dgm:pt modelId="{172EE251-10C3-4189-8EFF-30E45FC3B3F9}" type="pres">
      <dgm:prSet presAssocID="{6031DE31-E107-45B0-B982-2C777DDC341B}" presName="box" presStyleLbl="node1" presStyleIdx="1" presStyleCnt="2"/>
      <dgm:spPr/>
      <dgm:t>
        <a:bodyPr/>
        <a:lstStyle/>
        <a:p>
          <a:endParaRPr lang="ru-RU"/>
        </a:p>
      </dgm:t>
    </dgm:pt>
    <dgm:pt modelId="{E82BFC5B-6F85-49E2-8F05-60010093F43E}" type="pres">
      <dgm:prSet presAssocID="{6031DE31-E107-45B0-B982-2C777DDC341B}" presName="img" presStyleLbl="fgImgPlace1" presStyleIdx="1" presStyleCnt="2" custScaleX="97938" custLinFactNeighborX="-77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E8283FA-7D5D-4DA7-A2F7-EC47B944F76C}" type="pres">
      <dgm:prSet presAssocID="{6031DE31-E107-45B0-B982-2C777DDC341B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49F4FB8-B7AE-4758-B5C1-407BCA5E51B0}" srcId="{17F1F33E-7FE1-411D-9EC1-6C47FB05CACA}" destId="{7756487E-8B38-44E0-956D-17A6C4CCEAEF}" srcOrd="0" destOrd="0" parTransId="{63001E32-B362-4939-AD4F-00BCD48A1718}" sibTransId="{76FB9A23-6B53-47DC-8371-B4425BE659D1}"/>
    <dgm:cxn modelId="{E91E4B8B-B77F-4178-8675-A2D4006D0430}" type="presOf" srcId="{17F1F33E-7FE1-411D-9EC1-6C47FB05CACA}" destId="{8BBF8329-F409-43BE-A18B-8913BC3A4E16}" srcOrd="0" destOrd="0" presId="urn:microsoft.com/office/officeart/2005/8/layout/vList4#1"/>
    <dgm:cxn modelId="{3B4845FC-D119-4E97-8675-765E0AA6CD7B}" type="presOf" srcId="{6031DE31-E107-45B0-B982-2C777DDC341B}" destId="{4E8283FA-7D5D-4DA7-A2F7-EC47B944F76C}" srcOrd="1" destOrd="0" presId="urn:microsoft.com/office/officeart/2005/8/layout/vList4#1"/>
    <dgm:cxn modelId="{58E1583C-FD5D-455C-AEB0-024FB1C622E3}" srcId="{17F1F33E-7FE1-411D-9EC1-6C47FB05CACA}" destId="{6031DE31-E107-45B0-B982-2C777DDC341B}" srcOrd="1" destOrd="0" parTransId="{56797485-9627-441A-AABC-A52476C4B38A}" sibTransId="{9E5467D0-6C51-48A8-B6A0-AEA85F90DF72}"/>
    <dgm:cxn modelId="{19E55296-D91B-4CD6-81E0-0330BE30D5C4}" type="presOf" srcId="{7756487E-8B38-44E0-956D-17A6C4CCEAEF}" destId="{2BBDF4A4-4123-4F59-A851-85C181745780}" srcOrd="0" destOrd="0" presId="urn:microsoft.com/office/officeart/2005/8/layout/vList4#1"/>
    <dgm:cxn modelId="{120C67E0-CD22-4314-8218-B6F9421C0E3D}" type="presOf" srcId="{6031DE31-E107-45B0-B982-2C777DDC341B}" destId="{172EE251-10C3-4189-8EFF-30E45FC3B3F9}" srcOrd="0" destOrd="0" presId="urn:microsoft.com/office/officeart/2005/8/layout/vList4#1"/>
    <dgm:cxn modelId="{7C4CC6AE-EDD2-49B2-8EDD-CC6BC032157E}" type="presOf" srcId="{7756487E-8B38-44E0-956D-17A6C4CCEAEF}" destId="{2046119B-BF8C-46C3-8592-AFD4A7FED929}" srcOrd="1" destOrd="0" presId="urn:microsoft.com/office/officeart/2005/8/layout/vList4#1"/>
    <dgm:cxn modelId="{1BD890EC-46DC-47EC-9E1A-5A9723DBC1B4}" type="presParOf" srcId="{8BBF8329-F409-43BE-A18B-8913BC3A4E16}" destId="{929C8181-5599-4B40-A1F4-D912E8E08578}" srcOrd="0" destOrd="0" presId="urn:microsoft.com/office/officeart/2005/8/layout/vList4#1"/>
    <dgm:cxn modelId="{00CA767F-8F3A-4E63-A49C-E955E8837462}" type="presParOf" srcId="{929C8181-5599-4B40-A1F4-D912E8E08578}" destId="{2BBDF4A4-4123-4F59-A851-85C181745780}" srcOrd="0" destOrd="0" presId="urn:microsoft.com/office/officeart/2005/8/layout/vList4#1"/>
    <dgm:cxn modelId="{018AA2AA-F75B-4BFA-BED2-5BD30924E73E}" type="presParOf" srcId="{929C8181-5599-4B40-A1F4-D912E8E08578}" destId="{BE154E75-DDEC-432A-A3D8-9204567B0C07}" srcOrd="1" destOrd="0" presId="urn:microsoft.com/office/officeart/2005/8/layout/vList4#1"/>
    <dgm:cxn modelId="{AB428902-2270-4F36-9258-AF0430377A38}" type="presParOf" srcId="{929C8181-5599-4B40-A1F4-D912E8E08578}" destId="{2046119B-BF8C-46C3-8592-AFD4A7FED929}" srcOrd="2" destOrd="0" presId="urn:microsoft.com/office/officeart/2005/8/layout/vList4#1"/>
    <dgm:cxn modelId="{1F2C0062-EBD7-4430-AB04-E7D9C661BB2C}" type="presParOf" srcId="{8BBF8329-F409-43BE-A18B-8913BC3A4E16}" destId="{554533FD-2462-4B3F-BE69-336B5B5C7561}" srcOrd="1" destOrd="0" presId="urn:microsoft.com/office/officeart/2005/8/layout/vList4#1"/>
    <dgm:cxn modelId="{A41B1A4C-297F-4FE5-BE2A-0009D28CAC9D}" type="presParOf" srcId="{8BBF8329-F409-43BE-A18B-8913BC3A4E16}" destId="{B5EA5EB3-DB6C-4BBE-9B27-3D789C1EACA9}" srcOrd="2" destOrd="0" presId="urn:microsoft.com/office/officeart/2005/8/layout/vList4#1"/>
    <dgm:cxn modelId="{A6AD059E-71EC-4091-86D9-69796A362BFE}" type="presParOf" srcId="{B5EA5EB3-DB6C-4BBE-9B27-3D789C1EACA9}" destId="{172EE251-10C3-4189-8EFF-30E45FC3B3F9}" srcOrd="0" destOrd="0" presId="urn:microsoft.com/office/officeart/2005/8/layout/vList4#1"/>
    <dgm:cxn modelId="{FCD4F7E4-0725-47BC-8007-47D8ED2F926C}" type="presParOf" srcId="{B5EA5EB3-DB6C-4BBE-9B27-3D789C1EACA9}" destId="{E82BFC5B-6F85-49E2-8F05-60010093F43E}" srcOrd="1" destOrd="0" presId="urn:microsoft.com/office/officeart/2005/8/layout/vList4#1"/>
    <dgm:cxn modelId="{A23A272E-817E-4C59-B535-62615458AFDB}" type="presParOf" srcId="{B5EA5EB3-DB6C-4BBE-9B27-3D789C1EACA9}" destId="{4E8283FA-7D5D-4DA7-A2F7-EC47B944F76C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7F1F33E-7FE1-411D-9EC1-6C47FB05CACA}" type="doc">
      <dgm:prSet loTypeId="urn:microsoft.com/office/officeart/2005/8/layout/vList4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36760BE-4FE2-4BFF-BFFB-5906D7D037A6}">
      <dgm:prSet phldrT="[Текст]" custT="1"/>
      <dgm:spPr>
        <a:solidFill>
          <a:schemeClr val="accent1"/>
        </a:solidFill>
      </dgm:spPr>
      <dgm:t>
        <a:bodyPr/>
        <a:lstStyle/>
        <a:p>
          <a:r>
            <a:rPr lang="en-US" sz="1800" i="0" dirty="0" smtClean="0">
              <a:latin typeface="+mn-lt"/>
              <a:cs typeface="Arial" pitchFamily="34" charset="0"/>
            </a:rPr>
            <a:t>[</a:t>
          </a:r>
          <a:r>
            <a:rPr lang="ru-RU" sz="1800" i="0" dirty="0" smtClean="0">
              <a:latin typeface="+mn-lt"/>
              <a:cs typeface="Arial" pitchFamily="34" charset="0"/>
            </a:rPr>
            <a:t>3</a:t>
          </a:r>
          <a:r>
            <a:rPr lang="en-US" sz="1800" i="0" dirty="0" smtClean="0">
              <a:latin typeface="+mn-lt"/>
              <a:cs typeface="Arial" pitchFamily="34" charset="0"/>
            </a:rPr>
            <a:t>] </a:t>
          </a:r>
          <a:r>
            <a:rPr lang="ru-RU" sz="1800" i="1" dirty="0" err="1" smtClean="0">
              <a:latin typeface="+mn-lt"/>
              <a:cs typeface="Arial" pitchFamily="34" charset="0"/>
            </a:rPr>
            <a:t>Остапенко</a:t>
          </a:r>
          <a:r>
            <a:rPr lang="ru-RU" sz="1800" i="1" dirty="0" smtClean="0">
              <a:latin typeface="+mn-lt"/>
              <a:cs typeface="Arial" pitchFamily="34" charset="0"/>
            </a:rPr>
            <a:t> Т.И., Прошин А.П., </a:t>
          </a:r>
          <a:r>
            <a:rPr lang="ru-RU" sz="1800" i="1" dirty="0" err="1" smtClean="0">
              <a:latin typeface="+mn-lt"/>
              <a:cs typeface="Arial" pitchFamily="34" charset="0"/>
            </a:rPr>
            <a:t>Солодянников</a:t>
          </a:r>
          <a:r>
            <a:rPr lang="ru-RU" sz="1800" i="1" dirty="0" smtClean="0">
              <a:latin typeface="+mn-lt"/>
              <a:cs typeface="Arial" pitchFamily="34" charset="0"/>
            </a:rPr>
            <a:t> Ю.В. </a:t>
          </a:r>
          <a:r>
            <a:rPr lang="ru-RU" sz="1800" dirty="0" smtClean="0">
              <a:latin typeface="+mn-lt"/>
              <a:cs typeface="Arial" pitchFamily="34" charset="0"/>
            </a:rPr>
            <a:t>Исследование идентифицируемости системы кровообращения // Автоматика и телемеханика, Т. 68, № 7, 2007.</a:t>
          </a:r>
          <a:endParaRPr lang="ru-RU" sz="1800" u="sng" baseline="0" dirty="0">
            <a:solidFill>
              <a:schemeClr val="tx1"/>
            </a:solidFill>
            <a:latin typeface="+mn-lt"/>
            <a:cs typeface="Arial" pitchFamily="34" charset="0"/>
          </a:endParaRPr>
        </a:p>
      </dgm:t>
    </dgm:pt>
    <dgm:pt modelId="{CFD9C97D-0BC6-46FE-B2C9-77F2F3E81A95}" type="parTrans" cxnId="{F14CD0B9-5EDF-4B9C-8412-856864A45B3C}">
      <dgm:prSet/>
      <dgm:spPr/>
      <dgm:t>
        <a:bodyPr/>
        <a:lstStyle/>
        <a:p>
          <a:endParaRPr lang="ru-RU"/>
        </a:p>
      </dgm:t>
    </dgm:pt>
    <dgm:pt modelId="{65EFC457-4732-46AB-8492-7CEB32886F30}" type="sibTrans" cxnId="{F14CD0B9-5EDF-4B9C-8412-856864A45B3C}">
      <dgm:prSet/>
      <dgm:spPr/>
      <dgm:t>
        <a:bodyPr/>
        <a:lstStyle/>
        <a:p>
          <a:endParaRPr lang="ru-RU"/>
        </a:p>
      </dgm:t>
    </dgm:pt>
    <dgm:pt modelId="{992D0B5E-897A-4617-A4B1-588CA0EF73F1}">
      <dgm:prSet phldrT="[Текст]" custT="1"/>
      <dgm:spPr>
        <a:solidFill>
          <a:schemeClr val="accent1"/>
        </a:solidFill>
      </dgm:spPr>
      <dgm:t>
        <a:bodyPr/>
        <a:lstStyle/>
        <a:p>
          <a:r>
            <a:rPr lang="en-US" sz="1800" i="0" dirty="0" smtClean="0">
              <a:latin typeface="+mn-lt"/>
              <a:cs typeface="Arial" pitchFamily="34" charset="0"/>
            </a:rPr>
            <a:t>[</a:t>
          </a:r>
          <a:r>
            <a:rPr lang="ru-RU" sz="1800" i="0" dirty="0" smtClean="0">
              <a:latin typeface="+mn-lt"/>
              <a:cs typeface="Arial" pitchFamily="34" charset="0"/>
            </a:rPr>
            <a:t>4</a:t>
          </a:r>
          <a:r>
            <a:rPr lang="en-US" sz="1800" i="0" dirty="0" smtClean="0">
              <a:latin typeface="+mn-lt"/>
              <a:cs typeface="Arial" pitchFamily="34" charset="0"/>
            </a:rPr>
            <a:t>] </a:t>
          </a:r>
          <a:r>
            <a:rPr lang="ru-RU" sz="1800" i="1" dirty="0" smtClean="0">
              <a:latin typeface="+mn-lt"/>
              <a:cs typeface="Arial" pitchFamily="34" charset="0"/>
            </a:rPr>
            <a:t>Прошин А.П., </a:t>
          </a:r>
          <a:r>
            <a:rPr lang="ru-RU" sz="1800" i="1" dirty="0" err="1" smtClean="0">
              <a:latin typeface="+mn-lt"/>
              <a:cs typeface="Arial" pitchFamily="34" charset="0"/>
            </a:rPr>
            <a:t>Солодянников</a:t>
          </a:r>
          <a:r>
            <a:rPr lang="ru-RU" sz="1800" i="1" dirty="0" smtClean="0">
              <a:latin typeface="+mn-lt"/>
              <a:cs typeface="Arial" pitchFamily="34" charset="0"/>
            </a:rPr>
            <a:t> Ю.В. </a:t>
          </a:r>
          <a:r>
            <a:rPr lang="ru-RU" sz="1800" dirty="0" smtClean="0">
              <a:latin typeface="+mn-lt"/>
              <a:cs typeface="Arial" pitchFamily="34" charset="0"/>
            </a:rPr>
            <a:t>Идентификация параметров системы кровообращения // Автоматика и телемеханика, Т. 71, №8, 2010.</a:t>
          </a:r>
          <a:endParaRPr lang="ru-RU" sz="1800" u="sng" baseline="0" dirty="0">
            <a:solidFill>
              <a:srgbClr val="FFC000"/>
            </a:solidFill>
            <a:latin typeface="+mn-lt"/>
            <a:cs typeface="Arial" pitchFamily="34" charset="0"/>
          </a:endParaRPr>
        </a:p>
      </dgm:t>
    </dgm:pt>
    <dgm:pt modelId="{BED6A084-FF42-4BFF-B8E8-B290422B642E}" type="parTrans" cxnId="{A0F5BB89-7129-4AF0-9C7C-62D5A274523A}">
      <dgm:prSet/>
      <dgm:spPr/>
      <dgm:t>
        <a:bodyPr/>
        <a:lstStyle/>
        <a:p>
          <a:endParaRPr lang="ru-RU"/>
        </a:p>
      </dgm:t>
    </dgm:pt>
    <dgm:pt modelId="{A60CE69E-09CA-4F6F-8EDF-ABA5290AD478}" type="sibTrans" cxnId="{A0F5BB89-7129-4AF0-9C7C-62D5A274523A}">
      <dgm:prSet/>
      <dgm:spPr/>
      <dgm:t>
        <a:bodyPr/>
        <a:lstStyle/>
        <a:p>
          <a:endParaRPr lang="ru-RU"/>
        </a:p>
      </dgm:t>
    </dgm:pt>
    <dgm:pt modelId="{DA467D95-33A2-477A-B830-536CC9862D69}">
      <dgm:prSet phldrT="[Текст]" custT="1"/>
      <dgm:spPr>
        <a:solidFill>
          <a:schemeClr val="accent1"/>
        </a:solidFill>
      </dgm:spPr>
      <dgm:t>
        <a:bodyPr/>
        <a:lstStyle/>
        <a:p>
          <a:r>
            <a:rPr lang="en-US" sz="1800" i="0" dirty="0" smtClean="0">
              <a:latin typeface="+mn-lt"/>
              <a:cs typeface="Arial" pitchFamily="34" charset="0"/>
            </a:rPr>
            <a:t>[</a:t>
          </a:r>
          <a:r>
            <a:rPr lang="ru-RU" sz="1800" i="0" dirty="0" smtClean="0">
              <a:latin typeface="+mn-lt"/>
              <a:cs typeface="Arial" pitchFamily="34" charset="0"/>
            </a:rPr>
            <a:t>5</a:t>
          </a:r>
          <a:r>
            <a:rPr lang="en-US" sz="1800" i="0" dirty="0" smtClean="0">
              <a:latin typeface="+mn-lt"/>
              <a:cs typeface="Arial" pitchFamily="34" charset="0"/>
            </a:rPr>
            <a:t>] </a:t>
          </a:r>
          <a:r>
            <a:rPr lang="ru-RU" sz="1800" i="1" dirty="0" smtClean="0">
              <a:latin typeface="+mn-lt"/>
              <a:cs typeface="Arial" pitchFamily="34" charset="0"/>
            </a:rPr>
            <a:t>Прошин А.П., </a:t>
          </a:r>
          <a:r>
            <a:rPr lang="ru-RU" sz="1800" i="1" dirty="0" err="1" smtClean="0">
              <a:latin typeface="+mn-lt"/>
              <a:cs typeface="Arial" pitchFamily="34" charset="0"/>
            </a:rPr>
            <a:t>Солодянников</a:t>
          </a:r>
          <a:r>
            <a:rPr lang="ru-RU" sz="1800" i="1" dirty="0" smtClean="0">
              <a:latin typeface="+mn-lt"/>
              <a:cs typeface="Arial" pitchFamily="34" charset="0"/>
            </a:rPr>
            <a:t> Ю.В. </a:t>
          </a:r>
          <a:r>
            <a:rPr lang="ru-RU" sz="1800" b="0" i="0" dirty="0" smtClean="0">
              <a:latin typeface="+mn-lt"/>
              <a:cs typeface="Arial" panose="020B0604020202020204" pitchFamily="34" charset="0"/>
            </a:rPr>
            <a:t>Математическое моделирование лактатного обмена и его применение в спорте</a:t>
          </a:r>
          <a:r>
            <a:rPr lang="ru-RU" sz="1800" dirty="0" smtClean="0">
              <a:latin typeface="+mn-lt"/>
              <a:cs typeface="Arial" pitchFamily="34" charset="0"/>
            </a:rPr>
            <a:t> // Автоматика и телемеханика, Т. 74, №6, 2013.</a:t>
          </a:r>
          <a:endParaRPr lang="ru-RU" sz="1800" u="sng" baseline="0" dirty="0">
            <a:solidFill>
              <a:srgbClr val="FFC000"/>
            </a:solidFill>
            <a:latin typeface="+mn-lt"/>
            <a:cs typeface="Arial" pitchFamily="34" charset="0"/>
          </a:endParaRPr>
        </a:p>
      </dgm:t>
    </dgm:pt>
    <dgm:pt modelId="{D875BE33-029A-44A9-A730-F1FA5A064B77}" type="parTrans" cxnId="{2222177F-B7BB-45E6-9AC0-555BB58F34BE}">
      <dgm:prSet/>
      <dgm:spPr/>
      <dgm:t>
        <a:bodyPr/>
        <a:lstStyle/>
        <a:p>
          <a:endParaRPr lang="ru-RU"/>
        </a:p>
      </dgm:t>
    </dgm:pt>
    <dgm:pt modelId="{12044ABE-F0A9-44B3-8F85-070A9FB2349A}" type="sibTrans" cxnId="{2222177F-B7BB-45E6-9AC0-555BB58F34BE}">
      <dgm:prSet/>
      <dgm:spPr/>
      <dgm:t>
        <a:bodyPr/>
        <a:lstStyle/>
        <a:p>
          <a:endParaRPr lang="ru-RU"/>
        </a:p>
      </dgm:t>
    </dgm:pt>
    <dgm:pt modelId="{8BBF8329-F409-43BE-A18B-8913BC3A4E16}" type="pres">
      <dgm:prSet presAssocID="{17F1F33E-7FE1-411D-9EC1-6C47FB05CACA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E7E8A74-D661-4046-A304-0B69C3CE775B}" type="pres">
      <dgm:prSet presAssocID="{436760BE-4FE2-4BFF-BFFB-5906D7D037A6}" presName="comp" presStyleCnt="0"/>
      <dgm:spPr/>
    </dgm:pt>
    <dgm:pt modelId="{585CA8E7-803D-415A-A446-13CB7D701AEE}" type="pres">
      <dgm:prSet presAssocID="{436760BE-4FE2-4BFF-BFFB-5906D7D037A6}" presName="box" presStyleLbl="node1" presStyleIdx="0" presStyleCnt="3"/>
      <dgm:spPr/>
      <dgm:t>
        <a:bodyPr/>
        <a:lstStyle/>
        <a:p>
          <a:endParaRPr lang="ru-RU"/>
        </a:p>
      </dgm:t>
    </dgm:pt>
    <dgm:pt modelId="{21956C39-E68B-4054-A464-924F6B2721E3}" type="pres">
      <dgm:prSet presAssocID="{436760BE-4FE2-4BFF-BFFB-5906D7D037A6}" presName="img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AB7A7020-21E0-4901-817A-645908761709}" type="pres">
      <dgm:prSet presAssocID="{436760BE-4FE2-4BFF-BFFB-5906D7D037A6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358249-D690-4F36-BB64-EF2758485470}" type="pres">
      <dgm:prSet presAssocID="{65EFC457-4732-46AB-8492-7CEB32886F30}" presName="spacer" presStyleCnt="0"/>
      <dgm:spPr/>
    </dgm:pt>
    <dgm:pt modelId="{C15942EF-12FC-4524-8FE3-16BA9E55935A}" type="pres">
      <dgm:prSet presAssocID="{992D0B5E-897A-4617-A4B1-588CA0EF73F1}" presName="comp" presStyleCnt="0"/>
      <dgm:spPr/>
    </dgm:pt>
    <dgm:pt modelId="{E2675716-F2B1-46FD-8F44-86B41255027B}" type="pres">
      <dgm:prSet presAssocID="{992D0B5E-897A-4617-A4B1-588CA0EF73F1}" presName="box" presStyleLbl="node1" presStyleIdx="1" presStyleCnt="3"/>
      <dgm:spPr/>
      <dgm:t>
        <a:bodyPr/>
        <a:lstStyle/>
        <a:p>
          <a:endParaRPr lang="ru-RU"/>
        </a:p>
      </dgm:t>
    </dgm:pt>
    <dgm:pt modelId="{D618D6DA-5E9F-46CD-9879-ACDA9E040072}" type="pres">
      <dgm:prSet presAssocID="{992D0B5E-897A-4617-A4B1-588CA0EF73F1}" presName="img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2EAC23BF-D06C-441B-A65C-D399ECAC0DF7}" type="pres">
      <dgm:prSet presAssocID="{992D0B5E-897A-4617-A4B1-588CA0EF73F1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59A554-1C69-40C3-A448-423B17589F13}" type="pres">
      <dgm:prSet presAssocID="{A60CE69E-09CA-4F6F-8EDF-ABA5290AD478}" presName="spacer" presStyleCnt="0"/>
      <dgm:spPr/>
    </dgm:pt>
    <dgm:pt modelId="{EB1AD9D1-726D-40A6-A40C-356E19DE75A8}" type="pres">
      <dgm:prSet presAssocID="{DA467D95-33A2-477A-B830-536CC9862D69}" presName="comp" presStyleCnt="0"/>
      <dgm:spPr/>
    </dgm:pt>
    <dgm:pt modelId="{CCD0802D-E98D-4AE1-B3E4-250946D754B2}" type="pres">
      <dgm:prSet presAssocID="{DA467D95-33A2-477A-B830-536CC9862D69}" presName="box" presStyleLbl="node1" presStyleIdx="2" presStyleCnt="3"/>
      <dgm:spPr/>
      <dgm:t>
        <a:bodyPr/>
        <a:lstStyle/>
        <a:p>
          <a:endParaRPr lang="ru-RU"/>
        </a:p>
      </dgm:t>
    </dgm:pt>
    <dgm:pt modelId="{72962E71-C056-4044-9EB6-009E5621045E}" type="pres">
      <dgm:prSet presAssocID="{DA467D95-33A2-477A-B830-536CC9862D69}" presName="img" presStyleLbl="fgImgPlace1" presStyleIdx="2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8FF6AFA-BF10-4EFD-9725-FB76C8A720B5}" type="pres">
      <dgm:prSet presAssocID="{DA467D95-33A2-477A-B830-536CC9862D69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DEEEACD-362F-439C-9206-83C5A5CE6FB5}" type="presOf" srcId="{992D0B5E-897A-4617-A4B1-588CA0EF73F1}" destId="{E2675716-F2B1-46FD-8F44-86B41255027B}" srcOrd="0" destOrd="0" presId="urn:microsoft.com/office/officeart/2005/8/layout/vList4#1"/>
    <dgm:cxn modelId="{E0822064-14D1-4A0D-B5C3-FF700C1F6682}" type="presOf" srcId="{17F1F33E-7FE1-411D-9EC1-6C47FB05CACA}" destId="{8BBF8329-F409-43BE-A18B-8913BC3A4E16}" srcOrd="0" destOrd="0" presId="urn:microsoft.com/office/officeart/2005/8/layout/vList4#1"/>
    <dgm:cxn modelId="{353DF30F-1593-43A6-BF34-80E61D37F070}" type="presOf" srcId="{DA467D95-33A2-477A-B830-536CC9862D69}" destId="{08FF6AFA-BF10-4EFD-9725-FB76C8A720B5}" srcOrd="1" destOrd="0" presId="urn:microsoft.com/office/officeart/2005/8/layout/vList4#1"/>
    <dgm:cxn modelId="{F14CD0B9-5EDF-4B9C-8412-856864A45B3C}" srcId="{17F1F33E-7FE1-411D-9EC1-6C47FB05CACA}" destId="{436760BE-4FE2-4BFF-BFFB-5906D7D037A6}" srcOrd="0" destOrd="0" parTransId="{CFD9C97D-0BC6-46FE-B2C9-77F2F3E81A95}" sibTransId="{65EFC457-4732-46AB-8492-7CEB32886F30}"/>
    <dgm:cxn modelId="{A0F5BB89-7129-4AF0-9C7C-62D5A274523A}" srcId="{17F1F33E-7FE1-411D-9EC1-6C47FB05CACA}" destId="{992D0B5E-897A-4617-A4B1-588CA0EF73F1}" srcOrd="1" destOrd="0" parTransId="{BED6A084-FF42-4BFF-B8E8-B290422B642E}" sibTransId="{A60CE69E-09CA-4F6F-8EDF-ABA5290AD478}"/>
    <dgm:cxn modelId="{E1ECB3DD-7C9A-4B78-B7D6-7E274FC475FB}" type="presOf" srcId="{992D0B5E-897A-4617-A4B1-588CA0EF73F1}" destId="{2EAC23BF-D06C-441B-A65C-D399ECAC0DF7}" srcOrd="1" destOrd="0" presId="urn:microsoft.com/office/officeart/2005/8/layout/vList4#1"/>
    <dgm:cxn modelId="{4E8CAF47-E3F3-4274-8ABE-9C12A09CD896}" type="presOf" srcId="{436760BE-4FE2-4BFF-BFFB-5906D7D037A6}" destId="{585CA8E7-803D-415A-A446-13CB7D701AEE}" srcOrd="0" destOrd="0" presId="urn:microsoft.com/office/officeart/2005/8/layout/vList4#1"/>
    <dgm:cxn modelId="{2222177F-B7BB-45E6-9AC0-555BB58F34BE}" srcId="{17F1F33E-7FE1-411D-9EC1-6C47FB05CACA}" destId="{DA467D95-33A2-477A-B830-536CC9862D69}" srcOrd="2" destOrd="0" parTransId="{D875BE33-029A-44A9-A730-F1FA5A064B77}" sibTransId="{12044ABE-F0A9-44B3-8F85-070A9FB2349A}"/>
    <dgm:cxn modelId="{7DDC748E-B423-46E8-B040-2276868EF984}" type="presOf" srcId="{436760BE-4FE2-4BFF-BFFB-5906D7D037A6}" destId="{AB7A7020-21E0-4901-817A-645908761709}" srcOrd="1" destOrd="0" presId="urn:microsoft.com/office/officeart/2005/8/layout/vList4#1"/>
    <dgm:cxn modelId="{FDE73CA2-E7C1-4955-9F4D-E71E803CC309}" type="presOf" srcId="{DA467D95-33A2-477A-B830-536CC9862D69}" destId="{CCD0802D-E98D-4AE1-B3E4-250946D754B2}" srcOrd="0" destOrd="0" presId="urn:microsoft.com/office/officeart/2005/8/layout/vList4#1"/>
    <dgm:cxn modelId="{E63685EC-6D11-4E3F-9E2A-841C0BF41209}" type="presParOf" srcId="{8BBF8329-F409-43BE-A18B-8913BC3A4E16}" destId="{EE7E8A74-D661-4046-A304-0B69C3CE775B}" srcOrd="0" destOrd="0" presId="urn:microsoft.com/office/officeart/2005/8/layout/vList4#1"/>
    <dgm:cxn modelId="{E052674D-3493-48DA-AB5E-75243958148A}" type="presParOf" srcId="{EE7E8A74-D661-4046-A304-0B69C3CE775B}" destId="{585CA8E7-803D-415A-A446-13CB7D701AEE}" srcOrd="0" destOrd="0" presId="urn:microsoft.com/office/officeart/2005/8/layout/vList4#1"/>
    <dgm:cxn modelId="{9B7C2D51-B74D-4C1A-8E96-5A7E6DE4FFBE}" type="presParOf" srcId="{EE7E8A74-D661-4046-A304-0B69C3CE775B}" destId="{21956C39-E68B-4054-A464-924F6B2721E3}" srcOrd="1" destOrd="0" presId="urn:microsoft.com/office/officeart/2005/8/layout/vList4#1"/>
    <dgm:cxn modelId="{23DFABED-E850-4FC0-801F-3BFE3FD8BB51}" type="presParOf" srcId="{EE7E8A74-D661-4046-A304-0B69C3CE775B}" destId="{AB7A7020-21E0-4901-817A-645908761709}" srcOrd="2" destOrd="0" presId="urn:microsoft.com/office/officeart/2005/8/layout/vList4#1"/>
    <dgm:cxn modelId="{DEFCD5B4-ECA7-4FA6-86AF-E763AA648604}" type="presParOf" srcId="{8BBF8329-F409-43BE-A18B-8913BC3A4E16}" destId="{D1358249-D690-4F36-BB64-EF2758485470}" srcOrd="1" destOrd="0" presId="urn:microsoft.com/office/officeart/2005/8/layout/vList4#1"/>
    <dgm:cxn modelId="{76F1C271-AA14-4D73-B0C8-A746000A7664}" type="presParOf" srcId="{8BBF8329-F409-43BE-A18B-8913BC3A4E16}" destId="{C15942EF-12FC-4524-8FE3-16BA9E55935A}" srcOrd="2" destOrd="0" presId="urn:microsoft.com/office/officeart/2005/8/layout/vList4#1"/>
    <dgm:cxn modelId="{8EA83D49-4424-4930-95F6-B064480DCB6E}" type="presParOf" srcId="{C15942EF-12FC-4524-8FE3-16BA9E55935A}" destId="{E2675716-F2B1-46FD-8F44-86B41255027B}" srcOrd="0" destOrd="0" presId="urn:microsoft.com/office/officeart/2005/8/layout/vList4#1"/>
    <dgm:cxn modelId="{E402B149-59F4-4494-9777-CE609333B9C1}" type="presParOf" srcId="{C15942EF-12FC-4524-8FE3-16BA9E55935A}" destId="{D618D6DA-5E9F-46CD-9879-ACDA9E040072}" srcOrd="1" destOrd="0" presId="urn:microsoft.com/office/officeart/2005/8/layout/vList4#1"/>
    <dgm:cxn modelId="{E1074A98-9ABB-498D-A61D-8DFAF5257478}" type="presParOf" srcId="{C15942EF-12FC-4524-8FE3-16BA9E55935A}" destId="{2EAC23BF-D06C-441B-A65C-D399ECAC0DF7}" srcOrd="2" destOrd="0" presId="urn:microsoft.com/office/officeart/2005/8/layout/vList4#1"/>
    <dgm:cxn modelId="{BB727811-F759-42AD-A114-E1ED01229B08}" type="presParOf" srcId="{8BBF8329-F409-43BE-A18B-8913BC3A4E16}" destId="{8A59A554-1C69-40C3-A448-423B17589F13}" srcOrd="3" destOrd="0" presId="urn:microsoft.com/office/officeart/2005/8/layout/vList4#1"/>
    <dgm:cxn modelId="{31ABB01C-06D3-43A1-82F9-44396793987C}" type="presParOf" srcId="{8BBF8329-F409-43BE-A18B-8913BC3A4E16}" destId="{EB1AD9D1-726D-40A6-A40C-356E19DE75A8}" srcOrd="4" destOrd="0" presId="urn:microsoft.com/office/officeart/2005/8/layout/vList4#1"/>
    <dgm:cxn modelId="{0D06BDA4-7A7C-443C-A0C7-02E104CDAA03}" type="presParOf" srcId="{EB1AD9D1-726D-40A6-A40C-356E19DE75A8}" destId="{CCD0802D-E98D-4AE1-B3E4-250946D754B2}" srcOrd="0" destOrd="0" presId="urn:microsoft.com/office/officeart/2005/8/layout/vList4#1"/>
    <dgm:cxn modelId="{F839FB54-9E0F-4A88-9804-1F334E3C982A}" type="presParOf" srcId="{EB1AD9D1-726D-40A6-A40C-356E19DE75A8}" destId="{72962E71-C056-4044-9EB6-009E5621045E}" srcOrd="1" destOrd="0" presId="urn:microsoft.com/office/officeart/2005/8/layout/vList4#1"/>
    <dgm:cxn modelId="{4F922868-3CC7-4E20-AA77-BEB474904CD3}" type="presParOf" srcId="{EB1AD9D1-726D-40A6-A40C-356E19DE75A8}" destId="{08FF6AFA-BF10-4EFD-9725-FB76C8A720B5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0940EAE-9B22-4C4D-B57E-D579FBD71A9C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A99EFF2-9D38-48D5-A959-C087FFCC0701}">
      <dgm:prSet phldrT="[Текст]" custT="1"/>
      <dgm:spPr>
        <a:xfrm>
          <a:off x="3012933" y="1276"/>
          <a:ext cx="1390956" cy="717961"/>
        </a:xfrm>
        <a:solidFill>
          <a:schemeClr val="accent1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sz="1100" baseline="0" dirty="0" smtClean="0">
              <a:solidFill>
                <a:srgbClr val="FFFFFF"/>
              </a:solidFill>
              <a:latin typeface="Arial" pitchFamily="34" charset="0"/>
              <a:ea typeface="+mn-ea"/>
              <a:cs typeface="+mn-cs"/>
            </a:rPr>
            <a:t>Обмен веществ</a:t>
          </a:r>
          <a:endParaRPr lang="ru-RU" sz="1100" baseline="0" dirty="0">
            <a:solidFill>
              <a:srgbClr val="FFFFFF"/>
            </a:solidFill>
            <a:latin typeface="Arial" pitchFamily="34" charset="0"/>
            <a:ea typeface="+mn-ea"/>
            <a:cs typeface="+mn-cs"/>
          </a:endParaRPr>
        </a:p>
      </dgm:t>
    </dgm:pt>
    <dgm:pt modelId="{2AF11FC9-B26E-4985-B0A4-439B35549D31}" type="parTrans" cxnId="{7142C4BB-EB23-4184-8024-3FA363843737}">
      <dgm:prSet/>
      <dgm:spPr/>
      <dgm:t>
        <a:bodyPr/>
        <a:lstStyle/>
        <a:p>
          <a:endParaRPr lang="ru-RU"/>
        </a:p>
      </dgm:t>
    </dgm:pt>
    <dgm:pt modelId="{E8DEDC28-87EE-4A5D-950C-48F49CC55623}" type="sibTrans" cxnId="{7142C4BB-EB23-4184-8024-3FA363843737}">
      <dgm:prSet/>
      <dgm:spPr>
        <a:xfrm>
          <a:off x="2016441" y="360257"/>
          <a:ext cx="3383941" cy="3383941"/>
        </a:xfrm>
        <a:noFill/>
        <a:ln w="9525" cap="flat" cmpd="sng" algn="ctr">
          <a:solidFill>
            <a:schemeClr val="tx2"/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8B9B3C54-F63E-4297-91B9-253205AFC2DA}">
      <dgm:prSet phldrT="[Текст]" custT="1"/>
      <dgm:spPr>
        <a:xfrm>
          <a:off x="4474152" y="847261"/>
          <a:ext cx="1399097" cy="717961"/>
        </a:xfrm>
        <a:solidFill>
          <a:schemeClr val="accent1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sz="1100" dirty="0" smtClean="0">
              <a:solidFill>
                <a:srgbClr val="FFFFFF"/>
              </a:solidFill>
              <a:latin typeface="Arial" pitchFamily="34" charset="0"/>
              <a:ea typeface="+mn-ea"/>
              <a:cs typeface="+mn-cs"/>
            </a:rPr>
            <a:t>Регуляция </a:t>
          </a:r>
          <a:r>
            <a:rPr lang="ru-RU" sz="1100" baseline="0" dirty="0" smtClean="0">
              <a:solidFill>
                <a:srgbClr val="FFFFFF"/>
              </a:solidFill>
              <a:latin typeface="Arial" pitchFamily="34" charset="0"/>
              <a:ea typeface="+mn-ea"/>
              <a:cs typeface="+mn-cs"/>
            </a:rPr>
            <a:t>сердечного</a:t>
          </a:r>
          <a:r>
            <a:rPr lang="ru-RU" sz="1100" dirty="0" smtClean="0">
              <a:solidFill>
                <a:srgbClr val="FFFFFF"/>
              </a:solidFill>
              <a:latin typeface="Arial" pitchFamily="34" charset="0"/>
              <a:ea typeface="+mn-ea"/>
              <a:cs typeface="+mn-cs"/>
            </a:rPr>
            <a:t> выброса</a:t>
          </a:r>
          <a:endParaRPr lang="ru-RU" sz="1100" dirty="0">
            <a:solidFill>
              <a:srgbClr val="FFFFFF"/>
            </a:solidFill>
            <a:latin typeface="Arial" pitchFamily="34" charset="0"/>
            <a:ea typeface="+mn-ea"/>
            <a:cs typeface="+mn-cs"/>
          </a:endParaRPr>
        </a:p>
      </dgm:t>
    </dgm:pt>
    <dgm:pt modelId="{E6EFC6F6-360D-4E28-BFAB-882642CE94B7}" type="parTrans" cxnId="{94529470-3B8B-4F03-9A4B-4F70CA6BC111}">
      <dgm:prSet/>
      <dgm:spPr/>
      <dgm:t>
        <a:bodyPr/>
        <a:lstStyle/>
        <a:p>
          <a:endParaRPr lang="ru-RU"/>
        </a:p>
      </dgm:t>
    </dgm:pt>
    <dgm:pt modelId="{19C59879-C39D-44CC-AE5A-5214BABA354D}" type="sibTrans" cxnId="{94529470-3B8B-4F03-9A4B-4F70CA6BC111}">
      <dgm:prSet/>
      <dgm:spPr>
        <a:xfrm>
          <a:off x="1989853" y="260941"/>
          <a:ext cx="3383941" cy="3383941"/>
        </a:xfrm>
        <a:noFill/>
        <a:ln w="9525" cap="flat" cmpd="sng" algn="ctr">
          <a:solidFill>
            <a:schemeClr val="tx2"/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0DACEEA1-18C6-4B8E-B27E-439CCA11B56E}">
      <dgm:prSet phldrT="[Текст]" custT="1"/>
      <dgm:spPr>
        <a:xfrm>
          <a:off x="4464491" y="2448269"/>
          <a:ext cx="1399097" cy="717961"/>
        </a:xfrm>
        <a:solidFill>
          <a:schemeClr val="accent1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sz="1100" dirty="0" smtClean="0">
              <a:solidFill>
                <a:srgbClr val="FFFFFF"/>
              </a:solidFill>
              <a:latin typeface="Arial" pitchFamily="34" charset="0"/>
              <a:ea typeface="+mn-ea"/>
              <a:cs typeface="+mn-cs"/>
            </a:rPr>
            <a:t>Антропометрия (аллометрические законы)</a:t>
          </a:r>
          <a:endParaRPr lang="ru-RU" sz="1100" dirty="0">
            <a:solidFill>
              <a:srgbClr val="FFFFFF"/>
            </a:solidFill>
            <a:latin typeface="Arial" pitchFamily="34" charset="0"/>
            <a:ea typeface="+mn-ea"/>
            <a:cs typeface="+mn-cs"/>
          </a:endParaRPr>
        </a:p>
      </dgm:t>
    </dgm:pt>
    <dgm:pt modelId="{D70EDA5D-5C4F-455E-9FDD-048E523FE65C}" type="parTrans" cxnId="{6153334C-B212-4F2C-99C5-E80F9E72BD2A}">
      <dgm:prSet/>
      <dgm:spPr/>
      <dgm:t>
        <a:bodyPr/>
        <a:lstStyle/>
        <a:p>
          <a:endParaRPr lang="ru-RU"/>
        </a:p>
      </dgm:t>
    </dgm:pt>
    <dgm:pt modelId="{69B4EF60-836A-40FA-9F78-D2F69606A979}" type="sibTrans" cxnId="{6153334C-B212-4F2C-99C5-E80F9E72BD2A}">
      <dgm:prSet/>
      <dgm:spPr>
        <a:xfrm>
          <a:off x="1896025" y="420426"/>
          <a:ext cx="3383941" cy="3383941"/>
        </a:xfrm>
        <a:noFill/>
        <a:ln w="9525" cap="flat" cmpd="sng" algn="ctr">
          <a:solidFill>
            <a:schemeClr val="tx2"/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1090754E-68A1-4A19-91FF-76041B827121}">
      <dgm:prSet phldrT="[Текст]" custT="1"/>
      <dgm:spPr>
        <a:xfrm>
          <a:off x="3012933" y="3385217"/>
          <a:ext cx="1390956" cy="717961"/>
        </a:xfrm>
        <a:solidFill>
          <a:schemeClr val="accent1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sz="1100" dirty="0" smtClean="0">
              <a:solidFill>
                <a:srgbClr val="FFFFFF"/>
              </a:solidFill>
              <a:latin typeface="Arial" pitchFamily="34" charset="0"/>
              <a:ea typeface="+mn-ea"/>
              <a:cs typeface="+mn-cs"/>
            </a:rPr>
            <a:t>Нервно-гуморальное управление</a:t>
          </a:r>
          <a:endParaRPr lang="ru-RU" sz="1100" dirty="0">
            <a:solidFill>
              <a:srgbClr val="FFFFFF"/>
            </a:solidFill>
            <a:latin typeface="Arial" pitchFamily="34" charset="0"/>
            <a:ea typeface="+mn-ea"/>
            <a:cs typeface="+mn-cs"/>
          </a:endParaRPr>
        </a:p>
      </dgm:t>
    </dgm:pt>
    <dgm:pt modelId="{1D1D79E9-917D-4C41-985E-E967874A2B6E}" type="parTrans" cxnId="{66391A7D-A74F-4CD2-A35A-BD8E47617A46}">
      <dgm:prSet/>
      <dgm:spPr/>
      <dgm:t>
        <a:bodyPr/>
        <a:lstStyle/>
        <a:p>
          <a:endParaRPr lang="ru-RU"/>
        </a:p>
      </dgm:t>
    </dgm:pt>
    <dgm:pt modelId="{E2C8AD13-0A3C-480B-A83B-ADB6091916D3}" type="sibTrans" cxnId="{66391A7D-A74F-4CD2-A35A-BD8E47617A46}">
      <dgm:prSet/>
      <dgm:spPr>
        <a:xfrm>
          <a:off x="2016441" y="360257"/>
          <a:ext cx="3383941" cy="3383941"/>
        </a:xfrm>
        <a:noFill/>
        <a:ln w="9525" cap="flat" cmpd="sng" algn="ctr">
          <a:solidFill>
            <a:schemeClr val="tx2"/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086EFDBF-B4DF-4F16-8C3B-A81584C1315F}">
      <dgm:prSet phldrT="[Текст]" custT="1"/>
      <dgm:spPr>
        <a:xfrm>
          <a:off x="1543573" y="2539232"/>
          <a:ext cx="1399097" cy="717961"/>
        </a:xfrm>
        <a:solidFill>
          <a:schemeClr val="accent1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sz="1100" baseline="0" dirty="0" smtClean="0">
              <a:solidFill>
                <a:srgbClr val="FFFFFF"/>
              </a:solidFill>
              <a:latin typeface="Arial" pitchFamily="34" charset="0"/>
              <a:ea typeface="+mn-ea"/>
              <a:cs typeface="+mn-cs"/>
            </a:rPr>
            <a:t>Желудочки сердца</a:t>
          </a:r>
          <a:endParaRPr lang="ru-RU" sz="1100" baseline="0" dirty="0">
            <a:solidFill>
              <a:srgbClr val="FFFFFF"/>
            </a:solidFill>
            <a:latin typeface="Arial" pitchFamily="34" charset="0"/>
            <a:ea typeface="+mn-ea"/>
            <a:cs typeface="+mn-cs"/>
          </a:endParaRPr>
        </a:p>
      </dgm:t>
    </dgm:pt>
    <dgm:pt modelId="{EB472D7A-AB68-4FC9-8331-58511768A4F1}" type="parTrans" cxnId="{6DCE25BC-61A7-4771-8C4D-41C4D3E548AA}">
      <dgm:prSet/>
      <dgm:spPr/>
      <dgm:t>
        <a:bodyPr/>
        <a:lstStyle/>
        <a:p>
          <a:endParaRPr lang="ru-RU"/>
        </a:p>
      </dgm:t>
    </dgm:pt>
    <dgm:pt modelId="{CD89B2C5-79E4-4973-9C0A-35755ED619AF}" type="sibTrans" cxnId="{6DCE25BC-61A7-4771-8C4D-41C4D3E548AA}">
      <dgm:prSet/>
      <dgm:spPr>
        <a:xfrm>
          <a:off x="2016441" y="360257"/>
          <a:ext cx="3383941" cy="3383941"/>
        </a:xfrm>
        <a:noFill/>
        <a:ln w="9525" cap="flat" cmpd="sng" algn="ctr">
          <a:solidFill>
            <a:schemeClr val="tx2"/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DECF5102-3189-45DF-84BE-7EE4F2A6C1A5}">
      <dgm:prSet phldrT="[Текст]" custT="1"/>
      <dgm:spPr>
        <a:xfrm>
          <a:off x="1543573" y="847261"/>
          <a:ext cx="1399097" cy="717961"/>
        </a:xfrm>
        <a:solidFill>
          <a:srgbClr val="87A91B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sz="1100" baseline="0" dirty="0" smtClean="0">
              <a:solidFill>
                <a:srgbClr val="FFFFFF"/>
              </a:solidFill>
              <a:latin typeface="Arial" pitchFamily="34" charset="0"/>
              <a:ea typeface="+mn-ea"/>
              <a:cs typeface="+mn-cs"/>
            </a:rPr>
            <a:t>Сосудистое русло</a:t>
          </a:r>
          <a:endParaRPr lang="ru-RU" sz="1100" baseline="0" dirty="0">
            <a:solidFill>
              <a:srgbClr val="FFFFFF"/>
            </a:solidFill>
            <a:latin typeface="Arial" pitchFamily="34" charset="0"/>
            <a:ea typeface="+mn-ea"/>
            <a:cs typeface="+mn-cs"/>
          </a:endParaRPr>
        </a:p>
      </dgm:t>
    </dgm:pt>
    <dgm:pt modelId="{A4647B36-DD1D-404E-ABD2-CD05566987A3}" type="parTrans" cxnId="{C4CF290B-D893-4FA5-B067-B94FBB3A2DC2}">
      <dgm:prSet/>
      <dgm:spPr/>
      <dgm:t>
        <a:bodyPr/>
        <a:lstStyle/>
        <a:p>
          <a:endParaRPr lang="ru-RU"/>
        </a:p>
      </dgm:t>
    </dgm:pt>
    <dgm:pt modelId="{23E75489-C07B-4CCD-A144-A668598C7264}" type="sibTrans" cxnId="{C4CF290B-D893-4FA5-B067-B94FBB3A2DC2}">
      <dgm:prSet/>
      <dgm:spPr>
        <a:xfrm>
          <a:off x="2016441" y="360257"/>
          <a:ext cx="3383941" cy="3383941"/>
        </a:xfrm>
        <a:noFill/>
        <a:ln w="9525" cap="flat" cmpd="sng" algn="ctr">
          <a:solidFill>
            <a:schemeClr val="tx2"/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FFD487D5-9E77-4189-BC7A-2F2492A3D3C3}" type="pres">
      <dgm:prSet presAssocID="{F0940EAE-9B22-4C4D-B57E-D579FBD71A9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97C3920-29B6-41DE-A799-8505BC24381E}" type="pres">
      <dgm:prSet presAssocID="{8A99EFF2-9D38-48D5-A959-C087FFCC0701}" presName="node" presStyleLbl="node1" presStyleIdx="0" presStyleCnt="6" custScaleX="125929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EDDC895C-0EE4-4EEC-8859-53519D9003EB}" type="pres">
      <dgm:prSet presAssocID="{8A99EFF2-9D38-48D5-A959-C087FFCC0701}" presName="spNode" presStyleCnt="0"/>
      <dgm:spPr/>
    </dgm:pt>
    <dgm:pt modelId="{60D07B21-F38B-4B78-AD1C-81569A2074C9}" type="pres">
      <dgm:prSet presAssocID="{E8DEDC28-87EE-4A5D-950C-48F49CC55623}" presName="sibTrans" presStyleLbl="sibTrans1D1" presStyleIdx="0" presStyleCnt="6"/>
      <dgm:spPr>
        <a:custGeom>
          <a:avLst/>
          <a:gdLst/>
          <a:ahLst/>
          <a:cxnLst/>
          <a:rect l="0" t="0" r="0" b="0"/>
          <a:pathLst>
            <a:path>
              <a:moveTo>
                <a:pt x="2392885" y="152008"/>
              </a:moveTo>
              <a:arcTo wR="1691970" hR="1691970" stAng="17668362" swAng="1194820"/>
            </a:path>
          </a:pathLst>
        </a:custGeom>
      </dgm:spPr>
      <dgm:t>
        <a:bodyPr/>
        <a:lstStyle/>
        <a:p>
          <a:endParaRPr lang="ru-RU"/>
        </a:p>
      </dgm:t>
    </dgm:pt>
    <dgm:pt modelId="{F104A141-279D-4354-907E-58AF8FA44135}" type="pres">
      <dgm:prSet presAssocID="{8B9B3C54-F63E-4297-91B9-253205AFC2DA}" presName="node" presStyleLbl="node1" presStyleIdx="1" presStyleCnt="6" custScaleX="12666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9C16DBC8-9CA7-4139-A4D2-09359A02E1D0}" type="pres">
      <dgm:prSet presAssocID="{8B9B3C54-F63E-4297-91B9-253205AFC2DA}" presName="spNode" presStyleCnt="0"/>
      <dgm:spPr/>
    </dgm:pt>
    <dgm:pt modelId="{B3F6ADC0-B44D-4AC1-A96B-539D20C16F87}" type="pres">
      <dgm:prSet presAssocID="{19C59879-C39D-44CC-AE5A-5214BABA354D}" presName="sibTrans" presStyleLbl="sibTrans1D1" presStyleIdx="1" presStyleCnt="6"/>
      <dgm:spPr>
        <a:custGeom>
          <a:avLst/>
          <a:gdLst/>
          <a:ahLst/>
          <a:cxnLst/>
          <a:rect l="0" t="0" r="0" b="0"/>
          <a:pathLst>
            <a:path>
              <a:moveTo>
                <a:pt x="3340928" y="1312887"/>
              </a:moveTo>
              <a:arcTo wR="1691970" hR="1691970" stAng="20823185" swAng="1780294"/>
            </a:path>
          </a:pathLst>
        </a:custGeom>
      </dgm:spPr>
      <dgm:t>
        <a:bodyPr/>
        <a:lstStyle/>
        <a:p>
          <a:endParaRPr lang="ru-RU"/>
        </a:p>
      </dgm:t>
    </dgm:pt>
    <dgm:pt modelId="{EDFDC8B9-0853-42E6-B546-33F78A2FED4E}" type="pres">
      <dgm:prSet presAssocID="{0DACEEA1-18C6-4B8E-B27E-439CCA11B56E}" presName="node" presStyleLbl="node1" presStyleIdx="2" presStyleCnt="6" custScaleX="126666" custRadScaleRad="96916" custRadScaleInc="-1292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D35E6668-4C0A-4CB0-83A3-C5DDD2DC5275}" type="pres">
      <dgm:prSet presAssocID="{0DACEEA1-18C6-4B8E-B27E-439CCA11B56E}" presName="spNode" presStyleCnt="0"/>
      <dgm:spPr/>
    </dgm:pt>
    <dgm:pt modelId="{4B6BDD39-3012-47E9-9916-FC9E3303DD8D}" type="pres">
      <dgm:prSet presAssocID="{69B4EF60-836A-40FA-9F78-D2F69606A979}" presName="sibTrans" presStyleLbl="sibTrans1D1" presStyleIdx="2" presStyleCnt="6"/>
      <dgm:spPr>
        <a:custGeom>
          <a:avLst/>
          <a:gdLst/>
          <a:ahLst/>
          <a:cxnLst/>
          <a:rect l="0" t="0" r="0" b="0"/>
          <a:pathLst>
            <a:path>
              <a:moveTo>
                <a:pt x="3011528" y="2750994"/>
              </a:moveTo>
              <a:arcTo wR="1691970" hR="1691970" stAng="2324947" swAng="1331744"/>
            </a:path>
          </a:pathLst>
        </a:custGeom>
      </dgm:spPr>
      <dgm:t>
        <a:bodyPr/>
        <a:lstStyle/>
        <a:p>
          <a:endParaRPr lang="ru-RU"/>
        </a:p>
      </dgm:t>
    </dgm:pt>
    <dgm:pt modelId="{256B5A42-51C1-4283-8B31-1050F7B077A0}" type="pres">
      <dgm:prSet presAssocID="{1090754E-68A1-4A19-91FF-76041B827121}" presName="node" presStyleLbl="node1" presStyleIdx="3" presStyleCnt="6" custScaleX="125929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6DB6AF81-1BBA-4A70-A29A-30B9FCCB889F}" type="pres">
      <dgm:prSet presAssocID="{1090754E-68A1-4A19-91FF-76041B827121}" presName="spNode" presStyleCnt="0"/>
      <dgm:spPr/>
    </dgm:pt>
    <dgm:pt modelId="{8EF59EB3-C38B-4121-BAB6-A2D86304CBDA}" type="pres">
      <dgm:prSet presAssocID="{E2C8AD13-0A3C-480B-A83B-ADB6091916D3}" presName="sibTrans" presStyleLbl="sibTrans1D1" presStyleIdx="3" presStyleCnt="6"/>
      <dgm:spPr>
        <a:custGeom>
          <a:avLst/>
          <a:gdLst/>
          <a:ahLst/>
          <a:cxnLst/>
          <a:rect l="0" t="0" r="0" b="0"/>
          <a:pathLst>
            <a:path>
              <a:moveTo>
                <a:pt x="991055" y="3231932"/>
              </a:moveTo>
              <a:arcTo wR="1691970" hR="1691970" stAng="6868362" swAng="1194820"/>
            </a:path>
          </a:pathLst>
        </a:custGeom>
      </dgm:spPr>
      <dgm:t>
        <a:bodyPr/>
        <a:lstStyle/>
        <a:p>
          <a:endParaRPr lang="ru-RU"/>
        </a:p>
      </dgm:t>
    </dgm:pt>
    <dgm:pt modelId="{6D047A55-DFC1-49EC-B121-29B2A729229C}" type="pres">
      <dgm:prSet presAssocID="{086EFDBF-B4DF-4F16-8C3B-A81584C1315F}" presName="node" presStyleLbl="node1" presStyleIdx="4" presStyleCnt="6" custScaleX="12666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65F00016-6BCB-4FEA-B9A7-EAE4DE6DA8E4}" type="pres">
      <dgm:prSet presAssocID="{086EFDBF-B4DF-4F16-8C3B-A81584C1315F}" presName="spNode" presStyleCnt="0"/>
      <dgm:spPr/>
    </dgm:pt>
    <dgm:pt modelId="{F3CEE670-BB6E-4FCE-AE9D-E26702DC319B}" type="pres">
      <dgm:prSet presAssocID="{CD89B2C5-79E4-4973-9C0A-35755ED619AF}" presName="sibTrans" presStyleLbl="sibTrans1D1" presStyleIdx="4" presStyleCnt="6"/>
      <dgm:spPr>
        <a:custGeom>
          <a:avLst/>
          <a:gdLst/>
          <a:ahLst/>
          <a:cxnLst/>
          <a:rect l="0" t="0" r="0" b="0"/>
          <a:pathLst>
            <a:path>
              <a:moveTo>
                <a:pt x="68826" y="2169639"/>
              </a:moveTo>
              <a:arcTo wR="1691970" hR="1691970" stAng="9816095" swAng="1967810"/>
            </a:path>
          </a:pathLst>
        </a:custGeom>
      </dgm:spPr>
      <dgm:t>
        <a:bodyPr/>
        <a:lstStyle/>
        <a:p>
          <a:endParaRPr lang="ru-RU"/>
        </a:p>
      </dgm:t>
    </dgm:pt>
    <dgm:pt modelId="{853876E4-3E4F-4EDF-AE28-6C5E5E5D0896}" type="pres">
      <dgm:prSet presAssocID="{DECF5102-3189-45DF-84BE-7EE4F2A6C1A5}" presName="node" presStyleLbl="node1" presStyleIdx="5" presStyleCnt="6" custScaleX="12666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1ACBB993-F8BD-4241-9A97-9E281F80C831}" type="pres">
      <dgm:prSet presAssocID="{DECF5102-3189-45DF-84BE-7EE4F2A6C1A5}" presName="spNode" presStyleCnt="0"/>
      <dgm:spPr/>
    </dgm:pt>
    <dgm:pt modelId="{CA5A132C-9FBF-460B-BB0F-E7A63B25A750}" type="pres">
      <dgm:prSet presAssocID="{23E75489-C07B-4CCD-A144-A668598C7264}" presName="sibTrans" presStyleLbl="sibTrans1D1" presStyleIdx="5" presStyleCnt="6"/>
      <dgm:spPr>
        <a:custGeom>
          <a:avLst/>
          <a:gdLst/>
          <a:ahLst/>
          <a:cxnLst/>
          <a:rect l="0" t="0" r="0" b="0"/>
          <a:pathLst>
            <a:path>
              <a:moveTo>
                <a:pt x="508448" y="482822"/>
              </a:moveTo>
              <a:arcTo wR="1691970" hR="1691970" stAng="13536818" swAng="1194820"/>
            </a:path>
          </a:pathLst>
        </a:custGeom>
      </dgm:spPr>
      <dgm:t>
        <a:bodyPr/>
        <a:lstStyle/>
        <a:p>
          <a:endParaRPr lang="ru-RU"/>
        </a:p>
      </dgm:t>
    </dgm:pt>
  </dgm:ptLst>
  <dgm:cxnLst>
    <dgm:cxn modelId="{43336CF8-0915-4807-BD62-380AD33FDF17}" type="presOf" srcId="{086EFDBF-B4DF-4F16-8C3B-A81584C1315F}" destId="{6D047A55-DFC1-49EC-B121-29B2A729229C}" srcOrd="0" destOrd="0" presId="urn:microsoft.com/office/officeart/2005/8/layout/cycle6"/>
    <dgm:cxn modelId="{66391A7D-A74F-4CD2-A35A-BD8E47617A46}" srcId="{F0940EAE-9B22-4C4D-B57E-D579FBD71A9C}" destId="{1090754E-68A1-4A19-91FF-76041B827121}" srcOrd="3" destOrd="0" parTransId="{1D1D79E9-917D-4C41-985E-E967874A2B6E}" sibTransId="{E2C8AD13-0A3C-480B-A83B-ADB6091916D3}"/>
    <dgm:cxn modelId="{6153334C-B212-4F2C-99C5-E80F9E72BD2A}" srcId="{F0940EAE-9B22-4C4D-B57E-D579FBD71A9C}" destId="{0DACEEA1-18C6-4B8E-B27E-439CCA11B56E}" srcOrd="2" destOrd="0" parTransId="{D70EDA5D-5C4F-455E-9FDD-048E523FE65C}" sibTransId="{69B4EF60-836A-40FA-9F78-D2F69606A979}"/>
    <dgm:cxn modelId="{C4CF290B-D893-4FA5-B067-B94FBB3A2DC2}" srcId="{F0940EAE-9B22-4C4D-B57E-D579FBD71A9C}" destId="{DECF5102-3189-45DF-84BE-7EE4F2A6C1A5}" srcOrd="5" destOrd="0" parTransId="{A4647B36-DD1D-404E-ABD2-CD05566987A3}" sibTransId="{23E75489-C07B-4CCD-A144-A668598C7264}"/>
    <dgm:cxn modelId="{9C819D9D-0DE3-4D78-B951-531DE21407D1}" type="presOf" srcId="{19C59879-C39D-44CC-AE5A-5214BABA354D}" destId="{B3F6ADC0-B44D-4AC1-A96B-539D20C16F87}" srcOrd="0" destOrd="0" presId="urn:microsoft.com/office/officeart/2005/8/layout/cycle6"/>
    <dgm:cxn modelId="{5AE051AD-ABD7-46B2-8A08-0856F69FB338}" type="presOf" srcId="{E8DEDC28-87EE-4A5D-950C-48F49CC55623}" destId="{60D07B21-F38B-4B78-AD1C-81569A2074C9}" srcOrd="0" destOrd="0" presId="urn:microsoft.com/office/officeart/2005/8/layout/cycle6"/>
    <dgm:cxn modelId="{7142C4BB-EB23-4184-8024-3FA363843737}" srcId="{F0940EAE-9B22-4C4D-B57E-D579FBD71A9C}" destId="{8A99EFF2-9D38-48D5-A959-C087FFCC0701}" srcOrd="0" destOrd="0" parTransId="{2AF11FC9-B26E-4985-B0A4-439B35549D31}" sibTransId="{E8DEDC28-87EE-4A5D-950C-48F49CC55623}"/>
    <dgm:cxn modelId="{172D031D-6E93-4174-A9DF-A40640EB3819}" type="presOf" srcId="{E2C8AD13-0A3C-480B-A83B-ADB6091916D3}" destId="{8EF59EB3-C38B-4121-BAB6-A2D86304CBDA}" srcOrd="0" destOrd="0" presId="urn:microsoft.com/office/officeart/2005/8/layout/cycle6"/>
    <dgm:cxn modelId="{9E7FA3F1-374C-49AD-8B9A-5D6CA5963990}" type="presOf" srcId="{DECF5102-3189-45DF-84BE-7EE4F2A6C1A5}" destId="{853876E4-3E4F-4EDF-AE28-6C5E5E5D0896}" srcOrd="0" destOrd="0" presId="urn:microsoft.com/office/officeart/2005/8/layout/cycle6"/>
    <dgm:cxn modelId="{6DCE25BC-61A7-4771-8C4D-41C4D3E548AA}" srcId="{F0940EAE-9B22-4C4D-B57E-D579FBD71A9C}" destId="{086EFDBF-B4DF-4F16-8C3B-A81584C1315F}" srcOrd="4" destOrd="0" parTransId="{EB472D7A-AB68-4FC9-8331-58511768A4F1}" sibTransId="{CD89B2C5-79E4-4973-9C0A-35755ED619AF}"/>
    <dgm:cxn modelId="{A8CD7C98-9C8B-4885-86F5-5DC17DE110DD}" type="presOf" srcId="{23E75489-C07B-4CCD-A144-A668598C7264}" destId="{CA5A132C-9FBF-460B-BB0F-E7A63B25A750}" srcOrd="0" destOrd="0" presId="urn:microsoft.com/office/officeart/2005/8/layout/cycle6"/>
    <dgm:cxn modelId="{F6BCC32A-83DA-4516-A2FD-4BA81D497F04}" type="presOf" srcId="{F0940EAE-9B22-4C4D-B57E-D579FBD71A9C}" destId="{FFD487D5-9E77-4189-BC7A-2F2492A3D3C3}" srcOrd="0" destOrd="0" presId="urn:microsoft.com/office/officeart/2005/8/layout/cycle6"/>
    <dgm:cxn modelId="{62CB35ED-6DBC-44F6-B5A9-34DD51B6B3E7}" type="presOf" srcId="{8B9B3C54-F63E-4297-91B9-253205AFC2DA}" destId="{F104A141-279D-4354-907E-58AF8FA44135}" srcOrd="0" destOrd="0" presId="urn:microsoft.com/office/officeart/2005/8/layout/cycle6"/>
    <dgm:cxn modelId="{0CC527ED-AA0F-47B6-97B4-E70581D2CC54}" type="presOf" srcId="{CD89B2C5-79E4-4973-9C0A-35755ED619AF}" destId="{F3CEE670-BB6E-4FCE-AE9D-E26702DC319B}" srcOrd="0" destOrd="0" presId="urn:microsoft.com/office/officeart/2005/8/layout/cycle6"/>
    <dgm:cxn modelId="{94529470-3B8B-4F03-9A4B-4F70CA6BC111}" srcId="{F0940EAE-9B22-4C4D-B57E-D579FBD71A9C}" destId="{8B9B3C54-F63E-4297-91B9-253205AFC2DA}" srcOrd="1" destOrd="0" parTransId="{E6EFC6F6-360D-4E28-BFAB-882642CE94B7}" sibTransId="{19C59879-C39D-44CC-AE5A-5214BABA354D}"/>
    <dgm:cxn modelId="{14760D8B-1FF8-4D20-A0B1-2B25B8A3B878}" type="presOf" srcId="{8A99EFF2-9D38-48D5-A959-C087FFCC0701}" destId="{697C3920-29B6-41DE-A799-8505BC24381E}" srcOrd="0" destOrd="0" presId="urn:microsoft.com/office/officeart/2005/8/layout/cycle6"/>
    <dgm:cxn modelId="{1A51BEAE-3338-47F0-B5E0-A5EC9AF864B2}" type="presOf" srcId="{1090754E-68A1-4A19-91FF-76041B827121}" destId="{256B5A42-51C1-4283-8B31-1050F7B077A0}" srcOrd="0" destOrd="0" presId="urn:microsoft.com/office/officeart/2005/8/layout/cycle6"/>
    <dgm:cxn modelId="{02DD2DFC-C9D3-4706-B1F4-2F42F014A7A1}" type="presOf" srcId="{0DACEEA1-18C6-4B8E-B27E-439CCA11B56E}" destId="{EDFDC8B9-0853-42E6-B546-33F78A2FED4E}" srcOrd="0" destOrd="0" presId="urn:microsoft.com/office/officeart/2005/8/layout/cycle6"/>
    <dgm:cxn modelId="{2C0A15B5-3487-450B-A103-82BCDFCFD5F8}" type="presOf" srcId="{69B4EF60-836A-40FA-9F78-D2F69606A979}" destId="{4B6BDD39-3012-47E9-9916-FC9E3303DD8D}" srcOrd="0" destOrd="0" presId="urn:microsoft.com/office/officeart/2005/8/layout/cycle6"/>
    <dgm:cxn modelId="{433A789C-1A92-457A-8AAB-C569155A19ED}" type="presParOf" srcId="{FFD487D5-9E77-4189-BC7A-2F2492A3D3C3}" destId="{697C3920-29B6-41DE-A799-8505BC24381E}" srcOrd="0" destOrd="0" presId="urn:microsoft.com/office/officeart/2005/8/layout/cycle6"/>
    <dgm:cxn modelId="{8CDEA97E-D975-49DA-98D6-E9F0FECD2497}" type="presParOf" srcId="{FFD487D5-9E77-4189-BC7A-2F2492A3D3C3}" destId="{EDDC895C-0EE4-4EEC-8859-53519D9003EB}" srcOrd="1" destOrd="0" presId="urn:microsoft.com/office/officeart/2005/8/layout/cycle6"/>
    <dgm:cxn modelId="{A2EEDCB6-CE68-4BD8-BE83-8D4EFF0116BB}" type="presParOf" srcId="{FFD487D5-9E77-4189-BC7A-2F2492A3D3C3}" destId="{60D07B21-F38B-4B78-AD1C-81569A2074C9}" srcOrd="2" destOrd="0" presId="urn:microsoft.com/office/officeart/2005/8/layout/cycle6"/>
    <dgm:cxn modelId="{A26098AB-6895-42F6-8424-B31D16F6D4B3}" type="presParOf" srcId="{FFD487D5-9E77-4189-BC7A-2F2492A3D3C3}" destId="{F104A141-279D-4354-907E-58AF8FA44135}" srcOrd="3" destOrd="0" presId="urn:microsoft.com/office/officeart/2005/8/layout/cycle6"/>
    <dgm:cxn modelId="{E2E49789-BE1D-4128-9154-BD3FDB21D95B}" type="presParOf" srcId="{FFD487D5-9E77-4189-BC7A-2F2492A3D3C3}" destId="{9C16DBC8-9CA7-4139-A4D2-09359A02E1D0}" srcOrd="4" destOrd="0" presId="urn:microsoft.com/office/officeart/2005/8/layout/cycle6"/>
    <dgm:cxn modelId="{CB30C8D6-81E6-40E6-B0D7-E28BDA68F5DC}" type="presParOf" srcId="{FFD487D5-9E77-4189-BC7A-2F2492A3D3C3}" destId="{B3F6ADC0-B44D-4AC1-A96B-539D20C16F87}" srcOrd="5" destOrd="0" presId="urn:microsoft.com/office/officeart/2005/8/layout/cycle6"/>
    <dgm:cxn modelId="{ABF0F84D-C0D4-4B03-9CC2-C7BE14F54D73}" type="presParOf" srcId="{FFD487D5-9E77-4189-BC7A-2F2492A3D3C3}" destId="{EDFDC8B9-0853-42E6-B546-33F78A2FED4E}" srcOrd="6" destOrd="0" presId="urn:microsoft.com/office/officeart/2005/8/layout/cycle6"/>
    <dgm:cxn modelId="{91AB21AF-6001-4B44-A8F8-859FC80D5065}" type="presParOf" srcId="{FFD487D5-9E77-4189-BC7A-2F2492A3D3C3}" destId="{D35E6668-4C0A-4CB0-83A3-C5DDD2DC5275}" srcOrd="7" destOrd="0" presId="urn:microsoft.com/office/officeart/2005/8/layout/cycle6"/>
    <dgm:cxn modelId="{AAC00437-DF64-4ABF-8F3B-9EE2BAE1A916}" type="presParOf" srcId="{FFD487D5-9E77-4189-BC7A-2F2492A3D3C3}" destId="{4B6BDD39-3012-47E9-9916-FC9E3303DD8D}" srcOrd="8" destOrd="0" presId="urn:microsoft.com/office/officeart/2005/8/layout/cycle6"/>
    <dgm:cxn modelId="{601CCF56-6CC7-48C0-8391-2E17C04E773F}" type="presParOf" srcId="{FFD487D5-9E77-4189-BC7A-2F2492A3D3C3}" destId="{256B5A42-51C1-4283-8B31-1050F7B077A0}" srcOrd="9" destOrd="0" presId="urn:microsoft.com/office/officeart/2005/8/layout/cycle6"/>
    <dgm:cxn modelId="{086E81F1-855A-46B7-8490-EC3DC26E9BE3}" type="presParOf" srcId="{FFD487D5-9E77-4189-BC7A-2F2492A3D3C3}" destId="{6DB6AF81-1BBA-4A70-A29A-30B9FCCB889F}" srcOrd="10" destOrd="0" presId="urn:microsoft.com/office/officeart/2005/8/layout/cycle6"/>
    <dgm:cxn modelId="{7B103FB3-19BD-47B7-B2FA-D49007500C11}" type="presParOf" srcId="{FFD487D5-9E77-4189-BC7A-2F2492A3D3C3}" destId="{8EF59EB3-C38B-4121-BAB6-A2D86304CBDA}" srcOrd="11" destOrd="0" presId="urn:microsoft.com/office/officeart/2005/8/layout/cycle6"/>
    <dgm:cxn modelId="{9A886953-119F-4141-92F1-9334C983C09C}" type="presParOf" srcId="{FFD487D5-9E77-4189-BC7A-2F2492A3D3C3}" destId="{6D047A55-DFC1-49EC-B121-29B2A729229C}" srcOrd="12" destOrd="0" presId="urn:microsoft.com/office/officeart/2005/8/layout/cycle6"/>
    <dgm:cxn modelId="{CF8F0552-5200-4553-89A4-D920CC3BEFF1}" type="presParOf" srcId="{FFD487D5-9E77-4189-BC7A-2F2492A3D3C3}" destId="{65F00016-6BCB-4FEA-B9A7-EAE4DE6DA8E4}" srcOrd="13" destOrd="0" presId="urn:microsoft.com/office/officeart/2005/8/layout/cycle6"/>
    <dgm:cxn modelId="{A5D79BB5-8055-4E1D-A0AE-570B1D378D94}" type="presParOf" srcId="{FFD487D5-9E77-4189-BC7A-2F2492A3D3C3}" destId="{F3CEE670-BB6E-4FCE-AE9D-E26702DC319B}" srcOrd="14" destOrd="0" presId="urn:microsoft.com/office/officeart/2005/8/layout/cycle6"/>
    <dgm:cxn modelId="{AB8E2143-37D2-4DAA-9009-219E768CC9DC}" type="presParOf" srcId="{FFD487D5-9E77-4189-BC7A-2F2492A3D3C3}" destId="{853876E4-3E4F-4EDF-AE28-6C5E5E5D0896}" srcOrd="15" destOrd="0" presId="urn:microsoft.com/office/officeart/2005/8/layout/cycle6"/>
    <dgm:cxn modelId="{F5949E10-39D4-47DA-951F-274CD48EA0D4}" type="presParOf" srcId="{FFD487D5-9E77-4189-BC7A-2F2492A3D3C3}" destId="{1ACBB993-F8BD-4241-9A97-9E281F80C831}" srcOrd="16" destOrd="0" presId="urn:microsoft.com/office/officeart/2005/8/layout/cycle6"/>
    <dgm:cxn modelId="{EA9B9723-BE7E-46BA-84EA-8A1E965A901A}" type="presParOf" srcId="{FFD487D5-9E77-4189-BC7A-2F2492A3D3C3}" destId="{CA5A132C-9FBF-460B-BB0F-E7A63B25A750}" srcOrd="17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2083148-8170-4C3C-808C-874C6DF33970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875554E-5233-4D88-9510-240DD690EF8E}">
      <dgm:prSet phldrT="[Текст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72CFE442-EA51-4C18-9C3D-17A7DA744AD3}" type="parTrans" cxnId="{B52A1C6E-ED1B-4CD4-B336-D8517D8D3C92}">
      <dgm:prSet/>
      <dgm:spPr/>
      <dgm:t>
        <a:bodyPr/>
        <a:lstStyle/>
        <a:p>
          <a:endParaRPr lang="ru-RU"/>
        </a:p>
      </dgm:t>
    </dgm:pt>
    <dgm:pt modelId="{24EA83F3-0D36-4800-8888-F086538ADE73}" type="sibTrans" cxnId="{B52A1C6E-ED1B-4CD4-B336-D8517D8D3C92}">
      <dgm:prSet/>
      <dgm:spPr/>
      <dgm:t>
        <a:bodyPr/>
        <a:lstStyle/>
        <a:p>
          <a:r>
            <a:rPr lang="en-US" i="1" dirty="0" smtClean="0"/>
            <a:t>A</a:t>
          </a:r>
          <a:endParaRPr lang="ru-RU" i="1" dirty="0"/>
        </a:p>
      </dgm:t>
    </dgm:pt>
    <dgm:pt modelId="{BFCFD7F7-A587-4668-8D06-BF94076DC5FE}">
      <dgm:prSet phldrT="[Текст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57D62045-82A9-4BD3-BD2A-BC820CA6B5B8}" type="parTrans" cxnId="{0EA235C1-1731-4502-BCD8-69A9BDF7E7FD}">
      <dgm:prSet/>
      <dgm:spPr/>
      <dgm:t>
        <a:bodyPr/>
        <a:lstStyle/>
        <a:p>
          <a:endParaRPr lang="ru-RU"/>
        </a:p>
      </dgm:t>
    </dgm:pt>
    <dgm:pt modelId="{A9D7B0BF-BCF5-4CA3-AEE6-4951B39F9F59}" type="sibTrans" cxnId="{0EA235C1-1731-4502-BCD8-69A9BDF7E7FD}">
      <dgm:prSet/>
      <dgm:spPr/>
      <dgm:t>
        <a:bodyPr/>
        <a:lstStyle/>
        <a:p>
          <a:endParaRPr lang="ru-RU"/>
        </a:p>
      </dgm:t>
    </dgm:pt>
    <dgm:pt modelId="{08B19D0C-F71B-43E2-ACFF-AF25A1FCC05E}" type="pres">
      <dgm:prSet presAssocID="{F2083148-8170-4C3C-808C-874C6DF3397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F18DB41-D43B-4D66-9506-CBAF96900281}" type="pres">
      <dgm:prSet presAssocID="{B875554E-5233-4D88-9510-240DD690EF8E}" presName="node" presStyleLbl="node1" presStyleIdx="0" presStyleCnt="2" custScaleY="1670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E2EB1E-E4EB-404B-8976-A73850989801}" type="pres">
      <dgm:prSet presAssocID="{24EA83F3-0D36-4800-8888-F086538ADE73}" presName="sibTrans" presStyleLbl="sibTrans2D1" presStyleIdx="0" presStyleCnt="1" custScaleX="156950" custLinFactNeighborX="7111" custLinFactNeighborY="127"/>
      <dgm:spPr/>
      <dgm:t>
        <a:bodyPr/>
        <a:lstStyle/>
        <a:p>
          <a:endParaRPr lang="ru-RU"/>
        </a:p>
      </dgm:t>
    </dgm:pt>
    <dgm:pt modelId="{BF534A9C-4ED8-4F2D-9806-F92259914CC1}" type="pres">
      <dgm:prSet presAssocID="{24EA83F3-0D36-4800-8888-F086538ADE73}" presName="connectorText" presStyleLbl="sibTrans2D1" presStyleIdx="0" presStyleCnt="1"/>
      <dgm:spPr/>
      <dgm:t>
        <a:bodyPr/>
        <a:lstStyle/>
        <a:p>
          <a:endParaRPr lang="ru-RU"/>
        </a:p>
      </dgm:t>
    </dgm:pt>
    <dgm:pt modelId="{45770083-2E1F-492E-8394-E0111FBF0D83}" type="pres">
      <dgm:prSet presAssocID="{BFCFD7F7-A587-4668-8D06-BF94076DC5FE}" presName="node" presStyleLbl="node1" presStyleIdx="1" presStyleCnt="2" custScaleX="126519" custScaleY="164253" custLinFactNeighborX="-39921" custLinFactNeighborY="20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1872565-7F1B-466A-BF5D-847ACED346F4}" type="presOf" srcId="{24EA83F3-0D36-4800-8888-F086538ADE73}" destId="{8DE2EB1E-E4EB-404B-8976-A73850989801}" srcOrd="0" destOrd="0" presId="urn:microsoft.com/office/officeart/2005/8/layout/process1"/>
    <dgm:cxn modelId="{CAFAAFA0-1840-4AB9-B126-F2959927B272}" type="presOf" srcId="{24EA83F3-0D36-4800-8888-F086538ADE73}" destId="{BF534A9C-4ED8-4F2D-9806-F92259914CC1}" srcOrd="1" destOrd="0" presId="urn:microsoft.com/office/officeart/2005/8/layout/process1"/>
    <dgm:cxn modelId="{0EA235C1-1731-4502-BCD8-69A9BDF7E7FD}" srcId="{F2083148-8170-4C3C-808C-874C6DF33970}" destId="{BFCFD7F7-A587-4668-8D06-BF94076DC5FE}" srcOrd="1" destOrd="0" parTransId="{57D62045-82A9-4BD3-BD2A-BC820CA6B5B8}" sibTransId="{A9D7B0BF-BCF5-4CA3-AEE6-4951B39F9F59}"/>
    <dgm:cxn modelId="{D7DA6BDA-9F4F-4958-91BE-1A6F3FD30A48}" type="presOf" srcId="{F2083148-8170-4C3C-808C-874C6DF33970}" destId="{08B19D0C-F71B-43E2-ACFF-AF25A1FCC05E}" srcOrd="0" destOrd="0" presId="urn:microsoft.com/office/officeart/2005/8/layout/process1"/>
    <dgm:cxn modelId="{B52A1C6E-ED1B-4CD4-B336-D8517D8D3C92}" srcId="{F2083148-8170-4C3C-808C-874C6DF33970}" destId="{B875554E-5233-4D88-9510-240DD690EF8E}" srcOrd="0" destOrd="0" parTransId="{72CFE442-EA51-4C18-9C3D-17A7DA744AD3}" sibTransId="{24EA83F3-0D36-4800-8888-F086538ADE73}"/>
    <dgm:cxn modelId="{4E771FDF-4DE2-4B60-893A-A6BC618C2C44}" type="presOf" srcId="{B875554E-5233-4D88-9510-240DD690EF8E}" destId="{BF18DB41-D43B-4D66-9506-CBAF96900281}" srcOrd="0" destOrd="0" presId="urn:microsoft.com/office/officeart/2005/8/layout/process1"/>
    <dgm:cxn modelId="{A7A1ADE8-8452-455C-B24F-FFE25AEB142D}" type="presOf" srcId="{BFCFD7F7-A587-4668-8D06-BF94076DC5FE}" destId="{45770083-2E1F-492E-8394-E0111FBF0D83}" srcOrd="0" destOrd="0" presId="urn:microsoft.com/office/officeart/2005/8/layout/process1"/>
    <dgm:cxn modelId="{CAFA018C-B872-4A77-9860-3C64463F2205}" type="presParOf" srcId="{08B19D0C-F71B-43E2-ACFF-AF25A1FCC05E}" destId="{BF18DB41-D43B-4D66-9506-CBAF96900281}" srcOrd="0" destOrd="0" presId="urn:microsoft.com/office/officeart/2005/8/layout/process1"/>
    <dgm:cxn modelId="{7587930B-D971-41CC-81A7-ABF4B7C77EC9}" type="presParOf" srcId="{08B19D0C-F71B-43E2-ACFF-AF25A1FCC05E}" destId="{8DE2EB1E-E4EB-404B-8976-A73850989801}" srcOrd="1" destOrd="0" presId="urn:microsoft.com/office/officeart/2005/8/layout/process1"/>
    <dgm:cxn modelId="{0AA9D18B-E60E-412D-8324-AF0B1FFE959C}" type="presParOf" srcId="{8DE2EB1E-E4EB-404B-8976-A73850989801}" destId="{BF534A9C-4ED8-4F2D-9806-F92259914CC1}" srcOrd="0" destOrd="0" presId="urn:microsoft.com/office/officeart/2005/8/layout/process1"/>
    <dgm:cxn modelId="{59D8831C-E185-44C2-BBBE-512451598BF9}" type="presParOf" srcId="{08B19D0C-F71B-43E2-ACFF-AF25A1FCC05E}" destId="{45770083-2E1F-492E-8394-E0111FBF0D83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1469E50-24C6-4156-8DAA-6DD0C1079C89}" type="doc">
      <dgm:prSet loTypeId="urn:microsoft.com/office/officeart/2005/8/layout/gear1" loCatId="relationship" qsTypeId="urn:microsoft.com/office/officeart/2005/8/quickstyle/simple1" qsCatId="simple" csTypeId="urn:microsoft.com/office/officeart/2005/8/colors/accent1_3" csCatId="accent1" phldr="1"/>
      <dgm:spPr/>
    </dgm:pt>
    <dgm:pt modelId="{D0115B0F-FDFB-494B-AC0A-E04A5EC234DA}">
      <dgm:prSet phldrT="[Text]"/>
      <dgm:spPr/>
      <dgm:t>
        <a:bodyPr/>
        <a:lstStyle/>
        <a:p>
          <a:r>
            <a:rPr lang="ru-RU" noProof="0" dirty="0" smtClean="0"/>
            <a:t>Симуляция</a:t>
          </a:r>
          <a:endParaRPr lang="ru-RU" noProof="0" dirty="0"/>
        </a:p>
      </dgm:t>
    </dgm:pt>
    <dgm:pt modelId="{F3ECE90F-7A47-4472-9560-98DC857F992F}" type="parTrans" cxnId="{CD5AA65A-6000-4F48-85D3-EB084B6F41D0}">
      <dgm:prSet/>
      <dgm:spPr/>
      <dgm:t>
        <a:bodyPr/>
        <a:lstStyle/>
        <a:p>
          <a:endParaRPr lang="en-US"/>
        </a:p>
      </dgm:t>
    </dgm:pt>
    <dgm:pt modelId="{39A3B9F5-08CD-49EE-B590-A9FA60312E8F}" type="sibTrans" cxnId="{CD5AA65A-6000-4F48-85D3-EB084B6F41D0}">
      <dgm:prSet/>
      <dgm:spPr/>
      <dgm:t>
        <a:bodyPr/>
        <a:lstStyle/>
        <a:p>
          <a:endParaRPr lang="en-US"/>
        </a:p>
      </dgm:t>
    </dgm:pt>
    <dgm:pt modelId="{A72F579A-815F-4730-AEB0-052A4E2EADB2}">
      <dgm:prSet phldrT="[Text]"/>
      <dgm:spPr/>
      <dgm:t>
        <a:bodyPr/>
        <a:lstStyle/>
        <a:p>
          <a:r>
            <a:rPr lang="ru-RU" noProof="0" dirty="0" err="1" smtClean="0"/>
            <a:t>Наблю-дения</a:t>
          </a:r>
          <a:endParaRPr lang="ru-RU" noProof="0" dirty="0"/>
        </a:p>
      </dgm:t>
    </dgm:pt>
    <dgm:pt modelId="{8EA6516C-EB3A-4FC0-BB44-265A3652D4BC}" type="parTrans" cxnId="{D2ECF758-131A-41EE-A789-9D6FDC186481}">
      <dgm:prSet/>
      <dgm:spPr/>
      <dgm:t>
        <a:bodyPr/>
        <a:lstStyle/>
        <a:p>
          <a:endParaRPr lang="en-US"/>
        </a:p>
      </dgm:t>
    </dgm:pt>
    <dgm:pt modelId="{6B184F14-5261-4D1F-8701-947EAF068BB3}" type="sibTrans" cxnId="{D2ECF758-131A-41EE-A789-9D6FDC186481}">
      <dgm:prSet/>
      <dgm:spPr/>
      <dgm:t>
        <a:bodyPr/>
        <a:lstStyle/>
        <a:p>
          <a:endParaRPr lang="en-US"/>
        </a:p>
      </dgm:t>
    </dgm:pt>
    <dgm:pt modelId="{FE79237E-3D9F-4DA1-8922-12B6ECF4CA65}">
      <dgm:prSet phldrT="[Text]"/>
      <dgm:spPr/>
      <dgm:t>
        <a:bodyPr/>
        <a:lstStyle/>
        <a:p>
          <a:r>
            <a:rPr lang="ru-RU" noProof="0" dirty="0" smtClean="0"/>
            <a:t> </a:t>
          </a:r>
          <a:r>
            <a:rPr lang="ru-RU" noProof="0" dirty="0" err="1" smtClean="0"/>
            <a:t>Идентифи-кация</a:t>
          </a:r>
          <a:endParaRPr lang="ru-RU" noProof="0" dirty="0"/>
        </a:p>
      </dgm:t>
    </dgm:pt>
    <dgm:pt modelId="{19E44FE7-BFD7-4222-B29A-B46E43FDB027}" type="parTrans" cxnId="{BD99DD3C-CA96-430B-81B4-02E39EABE768}">
      <dgm:prSet/>
      <dgm:spPr/>
      <dgm:t>
        <a:bodyPr/>
        <a:lstStyle/>
        <a:p>
          <a:endParaRPr lang="ru-RU"/>
        </a:p>
      </dgm:t>
    </dgm:pt>
    <dgm:pt modelId="{1519ADA8-5813-4FBD-9964-57CFB083DD46}" type="sibTrans" cxnId="{BD99DD3C-CA96-430B-81B4-02E39EABE768}">
      <dgm:prSet/>
      <dgm:spPr/>
      <dgm:t>
        <a:bodyPr/>
        <a:lstStyle/>
        <a:p>
          <a:endParaRPr lang="ru-RU"/>
        </a:p>
      </dgm:t>
    </dgm:pt>
    <dgm:pt modelId="{DF72D2A9-E721-47DF-A758-78A445E0F3CE}" type="pres">
      <dgm:prSet presAssocID="{F1469E50-24C6-4156-8DAA-6DD0C1079C89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519C9BB9-1ADD-4304-93EC-C9FE618B8492}" type="pres">
      <dgm:prSet presAssocID="{D0115B0F-FDFB-494B-AC0A-E04A5EC234DA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1B49C7-064E-438E-A5AF-D06F604607BC}" type="pres">
      <dgm:prSet presAssocID="{D0115B0F-FDFB-494B-AC0A-E04A5EC234DA}" presName="gear1srcNode" presStyleLbl="node1" presStyleIdx="0" presStyleCnt="3"/>
      <dgm:spPr/>
      <dgm:t>
        <a:bodyPr/>
        <a:lstStyle/>
        <a:p>
          <a:endParaRPr lang="en-US"/>
        </a:p>
      </dgm:t>
    </dgm:pt>
    <dgm:pt modelId="{A8AE7A62-856E-43C0-A01E-AB2F291FD15A}" type="pres">
      <dgm:prSet presAssocID="{D0115B0F-FDFB-494B-AC0A-E04A5EC234DA}" presName="gear1dstNode" presStyleLbl="node1" presStyleIdx="0" presStyleCnt="3"/>
      <dgm:spPr/>
      <dgm:t>
        <a:bodyPr/>
        <a:lstStyle/>
        <a:p>
          <a:endParaRPr lang="en-US"/>
        </a:p>
      </dgm:t>
    </dgm:pt>
    <dgm:pt modelId="{93486C03-5599-41F4-BB1C-C1D9A9356370}" type="pres">
      <dgm:prSet presAssocID="{FE79237E-3D9F-4DA1-8922-12B6ECF4CA65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48AE05-5681-4B4D-9D9D-9E2DF71F1AA5}" type="pres">
      <dgm:prSet presAssocID="{FE79237E-3D9F-4DA1-8922-12B6ECF4CA65}" presName="gear2srcNode" presStyleLbl="node1" presStyleIdx="1" presStyleCnt="3"/>
      <dgm:spPr/>
      <dgm:t>
        <a:bodyPr/>
        <a:lstStyle/>
        <a:p>
          <a:endParaRPr lang="ru-RU"/>
        </a:p>
      </dgm:t>
    </dgm:pt>
    <dgm:pt modelId="{053636B7-82FC-4C48-B918-B7D41F28E8EB}" type="pres">
      <dgm:prSet presAssocID="{FE79237E-3D9F-4DA1-8922-12B6ECF4CA65}" presName="gear2dstNode" presStyleLbl="node1" presStyleIdx="1" presStyleCnt="3"/>
      <dgm:spPr/>
      <dgm:t>
        <a:bodyPr/>
        <a:lstStyle/>
        <a:p>
          <a:endParaRPr lang="ru-RU"/>
        </a:p>
      </dgm:t>
    </dgm:pt>
    <dgm:pt modelId="{11E70583-C9D9-4A1B-9215-04DC48DCBD8D}" type="pres">
      <dgm:prSet presAssocID="{A72F579A-815F-4730-AEB0-052A4E2EADB2}" presName="gear3" presStyleLbl="node1" presStyleIdx="2" presStyleCnt="3" custLinFactNeighborX="-4038"/>
      <dgm:spPr/>
      <dgm:t>
        <a:bodyPr/>
        <a:lstStyle/>
        <a:p>
          <a:endParaRPr lang="en-US"/>
        </a:p>
      </dgm:t>
    </dgm:pt>
    <dgm:pt modelId="{1DC90457-DB2A-4C95-A36F-0563F25B6D53}" type="pres">
      <dgm:prSet presAssocID="{A72F579A-815F-4730-AEB0-052A4E2EADB2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EE43DE-00F8-4019-BA85-9AFF0B3069A7}" type="pres">
      <dgm:prSet presAssocID="{A72F579A-815F-4730-AEB0-052A4E2EADB2}" presName="gear3srcNode" presStyleLbl="node1" presStyleIdx="2" presStyleCnt="3"/>
      <dgm:spPr/>
      <dgm:t>
        <a:bodyPr/>
        <a:lstStyle/>
        <a:p>
          <a:endParaRPr lang="en-US"/>
        </a:p>
      </dgm:t>
    </dgm:pt>
    <dgm:pt modelId="{F86AD8D8-4A96-48C0-A843-3A718641AD56}" type="pres">
      <dgm:prSet presAssocID="{A72F579A-815F-4730-AEB0-052A4E2EADB2}" presName="gear3dstNode" presStyleLbl="node1" presStyleIdx="2" presStyleCnt="3"/>
      <dgm:spPr/>
      <dgm:t>
        <a:bodyPr/>
        <a:lstStyle/>
        <a:p>
          <a:endParaRPr lang="en-US"/>
        </a:p>
      </dgm:t>
    </dgm:pt>
    <dgm:pt modelId="{1E72715E-7366-4E78-A512-24F37F5D23DC}" type="pres">
      <dgm:prSet presAssocID="{39A3B9F5-08CD-49EE-B590-A9FA60312E8F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6AA8B660-E27C-4C31-BBC4-E9D0F18D0C42}" type="pres">
      <dgm:prSet presAssocID="{1519ADA8-5813-4FBD-9964-57CFB083DD46}" presName="connector2" presStyleLbl="sibTrans2D1" presStyleIdx="1" presStyleCnt="3"/>
      <dgm:spPr/>
      <dgm:t>
        <a:bodyPr/>
        <a:lstStyle/>
        <a:p>
          <a:endParaRPr lang="ru-RU"/>
        </a:p>
      </dgm:t>
    </dgm:pt>
    <dgm:pt modelId="{2A80456C-D6A1-43C9-80B2-09334D6E033A}" type="pres">
      <dgm:prSet presAssocID="{6B184F14-5261-4D1F-8701-947EAF068BB3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F531D6AC-D25D-4BED-A146-F8768EE56F7F}" type="presOf" srcId="{A72F579A-815F-4730-AEB0-052A4E2EADB2}" destId="{F86AD8D8-4A96-48C0-A843-3A718641AD56}" srcOrd="3" destOrd="0" presId="urn:microsoft.com/office/officeart/2005/8/layout/gear1"/>
    <dgm:cxn modelId="{B4E72F8B-7F39-46B3-A621-74C58500EB98}" type="presOf" srcId="{39A3B9F5-08CD-49EE-B590-A9FA60312E8F}" destId="{1E72715E-7366-4E78-A512-24F37F5D23DC}" srcOrd="0" destOrd="0" presId="urn:microsoft.com/office/officeart/2005/8/layout/gear1"/>
    <dgm:cxn modelId="{9D1AE3BE-60A8-4A74-BF2B-483205FFC3C4}" type="presOf" srcId="{D0115B0F-FDFB-494B-AC0A-E04A5EC234DA}" destId="{A8AE7A62-856E-43C0-A01E-AB2F291FD15A}" srcOrd="2" destOrd="0" presId="urn:microsoft.com/office/officeart/2005/8/layout/gear1"/>
    <dgm:cxn modelId="{836E70E9-233A-44AF-9EC0-E7CA727572C2}" type="presOf" srcId="{D0115B0F-FDFB-494B-AC0A-E04A5EC234DA}" destId="{519C9BB9-1ADD-4304-93EC-C9FE618B8492}" srcOrd="0" destOrd="0" presId="urn:microsoft.com/office/officeart/2005/8/layout/gear1"/>
    <dgm:cxn modelId="{BD99DD3C-CA96-430B-81B4-02E39EABE768}" srcId="{F1469E50-24C6-4156-8DAA-6DD0C1079C89}" destId="{FE79237E-3D9F-4DA1-8922-12B6ECF4CA65}" srcOrd="1" destOrd="0" parTransId="{19E44FE7-BFD7-4222-B29A-B46E43FDB027}" sibTransId="{1519ADA8-5813-4FBD-9964-57CFB083DD46}"/>
    <dgm:cxn modelId="{D5C08966-C5B2-479A-A3FE-6B207253E2EF}" type="presOf" srcId="{A72F579A-815F-4730-AEB0-052A4E2EADB2}" destId="{11E70583-C9D9-4A1B-9215-04DC48DCBD8D}" srcOrd="0" destOrd="0" presId="urn:microsoft.com/office/officeart/2005/8/layout/gear1"/>
    <dgm:cxn modelId="{29F07934-99B5-4909-BF9E-4D6E5BD639E0}" type="presOf" srcId="{A72F579A-815F-4730-AEB0-052A4E2EADB2}" destId="{1DC90457-DB2A-4C95-A36F-0563F25B6D53}" srcOrd="1" destOrd="0" presId="urn:microsoft.com/office/officeart/2005/8/layout/gear1"/>
    <dgm:cxn modelId="{454A11AD-FE5E-4140-B5CB-44BA109FADA9}" type="presOf" srcId="{FE79237E-3D9F-4DA1-8922-12B6ECF4CA65}" destId="{053636B7-82FC-4C48-B918-B7D41F28E8EB}" srcOrd="2" destOrd="0" presId="urn:microsoft.com/office/officeart/2005/8/layout/gear1"/>
    <dgm:cxn modelId="{D2ECF758-131A-41EE-A789-9D6FDC186481}" srcId="{F1469E50-24C6-4156-8DAA-6DD0C1079C89}" destId="{A72F579A-815F-4730-AEB0-052A4E2EADB2}" srcOrd="2" destOrd="0" parTransId="{8EA6516C-EB3A-4FC0-BB44-265A3652D4BC}" sibTransId="{6B184F14-5261-4D1F-8701-947EAF068BB3}"/>
    <dgm:cxn modelId="{878824F2-FC0F-412A-AC21-A8214FBBC329}" type="presOf" srcId="{FE79237E-3D9F-4DA1-8922-12B6ECF4CA65}" destId="{93486C03-5599-41F4-BB1C-C1D9A9356370}" srcOrd="0" destOrd="0" presId="urn:microsoft.com/office/officeart/2005/8/layout/gear1"/>
    <dgm:cxn modelId="{7F73F7A8-1123-4BC7-98DD-F37572A1695F}" type="presOf" srcId="{D0115B0F-FDFB-494B-AC0A-E04A5EC234DA}" destId="{491B49C7-064E-438E-A5AF-D06F604607BC}" srcOrd="1" destOrd="0" presId="urn:microsoft.com/office/officeart/2005/8/layout/gear1"/>
    <dgm:cxn modelId="{CD5AA65A-6000-4F48-85D3-EB084B6F41D0}" srcId="{F1469E50-24C6-4156-8DAA-6DD0C1079C89}" destId="{D0115B0F-FDFB-494B-AC0A-E04A5EC234DA}" srcOrd="0" destOrd="0" parTransId="{F3ECE90F-7A47-4472-9560-98DC857F992F}" sibTransId="{39A3B9F5-08CD-49EE-B590-A9FA60312E8F}"/>
    <dgm:cxn modelId="{710E02C4-8973-4254-9DB6-F55CAD6CD625}" type="presOf" srcId="{1519ADA8-5813-4FBD-9964-57CFB083DD46}" destId="{6AA8B660-E27C-4C31-BBC4-E9D0F18D0C42}" srcOrd="0" destOrd="0" presId="urn:microsoft.com/office/officeart/2005/8/layout/gear1"/>
    <dgm:cxn modelId="{0C711F82-3659-49E6-B325-499684879B2B}" type="presOf" srcId="{F1469E50-24C6-4156-8DAA-6DD0C1079C89}" destId="{DF72D2A9-E721-47DF-A758-78A445E0F3CE}" srcOrd="0" destOrd="0" presId="urn:microsoft.com/office/officeart/2005/8/layout/gear1"/>
    <dgm:cxn modelId="{00DCC571-4F2C-4A23-84E4-BACDC408104B}" type="presOf" srcId="{6B184F14-5261-4D1F-8701-947EAF068BB3}" destId="{2A80456C-D6A1-43C9-80B2-09334D6E033A}" srcOrd="0" destOrd="0" presId="urn:microsoft.com/office/officeart/2005/8/layout/gear1"/>
    <dgm:cxn modelId="{C7811C0C-D685-4257-8F2C-ACDB2D709CF6}" type="presOf" srcId="{A72F579A-815F-4730-AEB0-052A4E2EADB2}" destId="{E9EE43DE-00F8-4019-BA85-9AFF0B3069A7}" srcOrd="2" destOrd="0" presId="urn:microsoft.com/office/officeart/2005/8/layout/gear1"/>
    <dgm:cxn modelId="{AB9E78F3-4728-47B3-888D-90CBE8C15E8A}" type="presOf" srcId="{FE79237E-3D9F-4DA1-8922-12B6ECF4CA65}" destId="{ED48AE05-5681-4B4D-9D9D-9E2DF71F1AA5}" srcOrd="1" destOrd="0" presId="urn:microsoft.com/office/officeart/2005/8/layout/gear1"/>
    <dgm:cxn modelId="{B788D9DF-294A-4A78-98C7-B75ABA0452A0}" type="presParOf" srcId="{DF72D2A9-E721-47DF-A758-78A445E0F3CE}" destId="{519C9BB9-1ADD-4304-93EC-C9FE618B8492}" srcOrd="0" destOrd="0" presId="urn:microsoft.com/office/officeart/2005/8/layout/gear1"/>
    <dgm:cxn modelId="{4561D98B-6F7E-402C-9D10-6EF6CC14FF3F}" type="presParOf" srcId="{DF72D2A9-E721-47DF-A758-78A445E0F3CE}" destId="{491B49C7-064E-438E-A5AF-D06F604607BC}" srcOrd="1" destOrd="0" presId="urn:microsoft.com/office/officeart/2005/8/layout/gear1"/>
    <dgm:cxn modelId="{871378A7-839F-4469-9957-180F3F3E236F}" type="presParOf" srcId="{DF72D2A9-E721-47DF-A758-78A445E0F3CE}" destId="{A8AE7A62-856E-43C0-A01E-AB2F291FD15A}" srcOrd="2" destOrd="0" presId="urn:microsoft.com/office/officeart/2005/8/layout/gear1"/>
    <dgm:cxn modelId="{871525D5-8957-4276-8690-6BB81625B500}" type="presParOf" srcId="{DF72D2A9-E721-47DF-A758-78A445E0F3CE}" destId="{93486C03-5599-41F4-BB1C-C1D9A9356370}" srcOrd="3" destOrd="0" presId="urn:microsoft.com/office/officeart/2005/8/layout/gear1"/>
    <dgm:cxn modelId="{63902559-146D-4882-9E1F-4754842EE0B4}" type="presParOf" srcId="{DF72D2A9-E721-47DF-A758-78A445E0F3CE}" destId="{ED48AE05-5681-4B4D-9D9D-9E2DF71F1AA5}" srcOrd="4" destOrd="0" presId="urn:microsoft.com/office/officeart/2005/8/layout/gear1"/>
    <dgm:cxn modelId="{516F9CD5-FFC8-49A6-AA11-80D85C4715DC}" type="presParOf" srcId="{DF72D2A9-E721-47DF-A758-78A445E0F3CE}" destId="{053636B7-82FC-4C48-B918-B7D41F28E8EB}" srcOrd="5" destOrd="0" presId="urn:microsoft.com/office/officeart/2005/8/layout/gear1"/>
    <dgm:cxn modelId="{EBF42BB6-1678-42A8-B55D-F69F8610206A}" type="presParOf" srcId="{DF72D2A9-E721-47DF-A758-78A445E0F3CE}" destId="{11E70583-C9D9-4A1B-9215-04DC48DCBD8D}" srcOrd="6" destOrd="0" presId="urn:microsoft.com/office/officeart/2005/8/layout/gear1"/>
    <dgm:cxn modelId="{F74BB4FB-F903-4335-99F0-FC49BE6168AE}" type="presParOf" srcId="{DF72D2A9-E721-47DF-A758-78A445E0F3CE}" destId="{1DC90457-DB2A-4C95-A36F-0563F25B6D53}" srcOrd="7" destOrd="0" presId="urn:microsoft.com/office/officeart/2005/8/layout/gear1"/>
    <dgm:cxn modelId="{0F93D209-2FD8-4D94-BB17-2331348FF909}" type="presParOf" srcId="{DF72D2A9-E721-47DF-A758-78A445E0F3CE}" destId="{E9EE43DE-00F8-4019-BA85-9AFF0B3069A7}" srcOrd="8" destOrd="0" presId="urn:microsoft.com/office/officeart/2005/8/layout/gear1"/>
    <dgm:cxn modelId="{B306B72B-3DFD-489B-8ADA-35413130E10D}" type="presParOf" srcId="{DF72D2A9-E721-47DF-A758-78A445E0F3CE}" destId="{F86AD8D8-4A96-48C0-A843-3A718641AD56}" srcOrd="9" destOrd="0" presId="urn:microsoft.com/office/officeart/2005/8/layout/gear1"/>
    <dgm:cxn modelId="{5CE00FE4-CEF8-4DAF-BEEA-8683D93A8BEA}" type="presParOf" srcId="{DF72D2A9-E721-47DF-A758-78A445E0F3CE}" destId="{1E72715E-7366-4E78-A512-24F37F5D23DC}" srcOrd="10" destOrd="0" presId="urn:microsoft.com/office/officeart/2005/8/layout/gear1"/>
    <dgm:cxn modelId="{9ECC5286-CCF8-4E3C-807D-94769F6D9368}" type="presParOf" srcId="{DF72D2A9-E721-47DF-A758-78A445E0F3CE}" destId="{6AA8B660-E27C-4C31-BBC4-E9D0F18D0C42}" srcOrd="11" destOrd="0" presId="urn:microsoft.com/office/officeart/2005/8/layout/gear1"/>
    <dgm:cxn modelId="{0E088E45-18F5-4090-9155-D4785DBC21A7}" type="presParOf" srcId="{DF72D2A9-E721-47DF-A758-78A445E0F3CE}" destId="{2A80456C-D6A1-43C9-80B2-09334D6E033A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7F1F33E-7FE1-411D-9EC1-6C47FB05CACA}" type="doc">
      <dgm:prSet loTypeId="urn:microsoft.com/office/officeart/2005/8/layout/vList4#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756487E-8B38-44E0-956D-17A6C4CCEAEF}">
      <dgm:prSet phldrT="[Текст]" custT="1"/>
      <dgm:spPr>
        <a:xfrm>
          <a:off x="0" y="0"/>
          <a:ext cx="8353425" cy="1509637"/>
        </a:xfrm>
        <a:prstGeom prst="roundRect">
          <a:avLst>
            <a:gd name="adj" fmla="val 10000"/>
          </a:avLst>
        </a:prstGeom>
        <a:solidFill>
          <a:srgbClr val="87A91B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marL="0" indent="0" algn="l"/>
          <a:r>
            <a:rPr lang="ru-RU" sz="1600" u="none" baseline="0" dirty="0" smtClean="0">
              <a:solidFill>
                <a:srgbClr val="FFC000"/>
              </a:solidFill>
              <a:latin typeface="+mn-lt"/>
              <a:ea typeface="+mn-ea"/>
              <a:cs typeface="+mn-cs"/>
            </a:rPr>
            <a:t>Наблюдения</a:t>
          </a:r>
          <a:br>
            <a:rPr lang="ru-RU" sz="1600" u="none" baseline="0" dirty="0" smtClean="0">
              <a:solidFill>
                <a:srgbClr val="FFC000"/>
              </a:solidFill>
              <a:latin typeface="+mn-lt"/>
              <a:ea typeface="+mn-ea"/>
              <a:cs typeface="+mn-cs"/>
            </a:rPr>
          </a:br>
          <a:r>
            <a:rPr lang="ru-RU" sz="1600" dirty="0" smtClean="0">
              <a:solidFill>
                <a:srgbClr val="FFFFFF"/>
              </a:solidFill>
              <a:latin typeface="+mn-lt"/>
              <a:ea typeface="+mn-ea"/>
              <a:cs typeface="Arial" pitchFamily="34" charset="0"/>
            </a:rPr>
            <a:t>Система ведения журнала наблюдений физиологических параметров организма. Пакеты наблюдений являются входными единицами для фабрики идентификации. Создание пакета наблюдений является первым этапом создания ФА.</a:t>
          </a:r>
          <a:endParaRPr lang="ru-RU" sz="1600" u="none" baseline="0" dirty="0">
            <a:solidFill>
              <a:srgbClr val="FFC000"/>
            </a:solidFill>
            <a:latin typeface="+mn-lt"/>
            <a:ea typeface="+mn-ea"/>
            <a:cs typeface="+mn-cs"/>
          </a:endParaRPr>
        </a:p>
      </dgm:t>
    </dgm:pt>
    <dgm:pt modelId="{63001E32-B362-4939-AD4F-00BCD48A1718}" type="parTrans" cxnId="{E49F4FB8-B7AE-4758-B5C1-407BCA5E51B0}">
      <dgm:prSet/>
      <dgm:spPr/>
      <dgm:t>
        <a:bodyPr/>
        <a:lstStyle/>
        <a:p>
          <a:endParaRPr lang="ru-RU"/>
        </a:p>
      </dgm:t>
    </dgm:pt>
    <dgm:pt modelId="{76FB9A23-6B53-47DC-8371-B4425BE659D1}" type="sibTrans" cxnId="{E49F4FB8-B7AE-4758-B5C1-407BCA5E51B0}">
      <dgm:prSet/>
      <dgm:spPr/>
      <dgm:t>
        <a:bodyPr/>
        <a:lstStyle/>
        <a:p>
          <a:endParaRPr lang="ru-RU"/>
        </a:p>
      </dgm:t>
    </dgm:pt>
    <dgm:pt modelId="{6031DE31-E107-45B0-B982-2C777DDC341B}">
      <dgm:prSet phldrT="[Текст]" custT="1"/>
      <dgm:spPr>
        <a:xfrm>
          <a:off x="0" y="1660601"/>
          <a:ext cx="8353425" cy="1509637"/>
        </a:xfrm>
        <a:prstGeom prst="roundRect">
          <a:avLst>
            <a:gd name="adj" fmla="val 10000"/>
          </a:avLst>
        </a:prstGeom>
        <a:solidFill>
          <a:srgbClr val="87A91B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marL="0" indent="0" algn="l"/>
          <a:r>
            <a:rPr lang="ru-RU" sz="1600" u="none" baseline="0" dirty="0" smtClean="0">
              <a:solidFill>
                <a:srgbClr val="FFC000"/>
              </a:solidFill>
              <a:latin typeface="+mn-lt"/>
              <a:ea typeface="+mn-ea"/>
              <a:cs typeface="+mn-cs"/>
            </a:rPr>
            <a:t>Фабрика идентификации</a:t>
          </a:r>
          <a:br>
            <a:rPr lang="ru-RU" sz="1600" u="none" baseline="0" dirty="0" smtClean="0">
              <a:solidFill>
                <a:srgbClr val="FFC000"/>
              </a:solidFill>
              <a:latin typeface="+mn-lt"/>
              <a:ea typeface="+mn-ea"/>
              <a:cs typeface="+mn-cs"/>
            </a:rPr>
          </a:br>
          <a:r>
            <a:rPr lang="ru-RU" sz="1600" dirty="0" smtClean="0">
              <a:solidFill>
                <a:srgbClr val="FFFFFF"/>
              </a:solidFill>
              <a:latin typeface="+mn-lt"/>
              <a:ea typeface="+mn-ea"/>
              <a:cs typeface="Arial" pitchFamily="34" charset="0"/>
            </a:rPr>
            <a:t>Компьютерная система, которая выполняет индивидуальную настройку параметров математической модели (идентификация) и позволяет сделать модель индивидуальной. </a:t>
          </a:r>
          <a:endParaRPr lang="ru-RU" sz="1600" u="none" baseline="0" dirty="0">
            <a:solidFill>
              <a:srgbClr val="FFC000"/>
            </a:solidFill>
            <a:latin typeface="+mn-lt"/>
            <a:ea typeface="+mn-ea"/>
            <a:cs typeface="+mn-cs"/>
          </a:endParaRPr>
        </a:p>
      </dgm:t>
    </dgm:pt>
    <dgm:pt modelId="{56797485-9627-441A-AABC-A52476C4B38A}" type="parTrans" cxnId="{58E1583C-FD5D-455C-AEB0-024FB1C622E3}">
      <dgm:prSet/>
      <dgm:spPr/>
      <dgm:t>
        <a:bodyPr/>
        <a:lstStyle/>
        <a:p>
          <a:endParaRPr lang="ru-RU"/>
        </a:p>
      </dgm:t>
    </dgm:pt>
    <dgm:pt modelId="{9E5467D0-6C51-48A8-B6A0-AEA85F90DF72}" type="sibTrans" cxnId="{58E1583C-FD5D-455C-AEB0-024FB1C622E3}">
      <dgm:prSet/>
      <dgm:spPr/>
      <dgm:t>
        <a:bodyPr/>
        <a:lstStyle/>
        <a:p>
          <a:endParaRPr lang="ru-RU"/>
        </a:p>
      </dgm:t>
    </dgm:pt>
    <dgm:pt modelId="{ECCAA008-4339-482A-BAA1-CC9803E36503}">
      <dgm:prSet phldrT="[Текст]" custT="1"/>
      <dgm:spPr>
        <a:xfrm>
          <a:off x="0" y="3315813"/>
          <a:ext cx="8353425" cy="1509637"/>
        </a:xfrm>
        <a:prstGeom prst="roundRect">
          <a:avLst>
            <a:gd name="adj" fmla="val 10000"/>
          </a:avLst>
        </a:prstGeom>
        <a:solidFill>
          <a:srgbClr val="87A91B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marL="0" indent="0" algn="l"/>
          <a:r>
            <a:rPr lang="ru-RU" sz="1600" u="none" baseline="0" dirty="0" smtClean="0">
              <a:solidFill>
                <a:srgbClr val="FFC000"/>
              </a:solidFill>
              <a:latin typeface="+mn-lt"/>
              <a:ea typeface="+mn-ea"/>
              <a:cs typeface="Arial" pitchFamily="34" charset="0"/>
            </a:rPr>
            <a:t>Симулятор</a:t>
          </a:r>
          <a:br>
            <a:rPr lang="ru-RU" sz="1600" u="none" baseline="0" dirty="0" smtClean="0">
              <a:solidFill>
                <a:srgbClr val="FFC000"/>
              </a:solidFill>
              <a:latin typeface="+mn-lt"/>
              <a:ea typeface="+mn-ea"/>
              <a:cs typeface="Arial" pitchFamily="34" charset="0"/>
            </a:rPr>
          </a:br>
          <a:r>
            <a:rPr lang="ru-RU" sz="1600" dirty="0" smtClean="0">
              <a:solidFill>
                <a:srgbClr val="FFFFFF"/>
              </a:solidFill>
              <a:latin typeface="+mn-lt"/>
              <a:ea typeface="+mn-ea"/>
              <a:cs typeface="Arial" pitchFamily="34" charset="0"/>
            </a:rPr>
            <a:t>Компьютерная система имитационного моделирования. Симулятор на созданном ФА позволяет моделировать поведение организма в реальном времени при разнообразных входных условиях.</a:t>
          </a:r>
          <a:endParaRPr lang="ru-RU" sz="1600" u="none" baseline="0" dirty="0">
            <a:solidFill>
              <a:srgbClr val="FFC000"/>
            </a:solidFill>
            <a:latin typeface="+mn-lt"/>
            <a:ea typeface="+mn-ea"/>
            <a:cs typeface="Arial" pitchFamily="34" charset="0"/>
          </a:endParaRPr>
        </a:p>
      </dgm:t>
    </dgm:pt>
    <dgm:pt modelId="{6F88F266-C348-4FAF-9056-C42D3354DD8B}" type="parTrans" cxnId="{5CE4368E-21CA-4337-B1A0-8319359C9296}">
      <dgm:prSet/>
      <dgm:spPr/>
      <dgm:t>
        <a:bodyPr/>
        <a:lstStyle/>
        <a:p>
          <a:endParaRPr lang="ru-RU"/>
        </a:p>
      </dgm:t>
    </dgm:pt>
    <dgm:pt modelId="{54840C70-ACF7-4CFB-A804-B5C59EB59423}" type="sibTrans" cxnId="{5CE4368E-21CA-4337-B1A0-8319359C9296}">
      <dgm:prSet/>
      <dgm:spPr/>
      <dgm:t>
        <a:bodyPr/>
        <a:lstStyle/>
        <a:p>
          <a:endParaRPr lang="ru-RU"/>
        </a:p>
      </dgm:t>
    </dgm:pt>
    <dgm:pt modelId="{8BBF8329-F409-43BE-A18B-8913BC3A4E16}" type="pres">
      <dgm:prSet presAssocID="{17F1F33E-7FE1-411D-9EC1-6C47FB05CACA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29C8181-5599-4B40-A1F4-D912E8E08578}" type="pres">
      <dgm:prSet presAssocID="{7756487E-8B38-44E0-956D-17A6C4CCEAEF}" presName="comp" presStyleCnt="0"/>
      <dgm:spPr/>
    </dgm:pt>
    <dgm:pt modelId="{2BBDF4A4-4123-4F59-A851-85C181745780}" type="pres">
      <dgm:prSet presAssocID="{7756487E-8B38-44E0-956D-17A6C4CCEAEF}" presName="box" presStyleLbl="node1" presStyleIdx="0" presStyleCnt="3" custLinFactNeighborX="741" custLinFactNeighborY="-25240"/>
      <dgm:spPr/>
      <dgm:t>
        <a:bodyPr/>
        <a:lstStyle/>
        <a:p>
          <a:endParaRPr lang="ru-RU"/>
        </a:p>
      </dgm:t>
    </dgm:pt>
    <dgm:pt modelId="{BE154E75-DDEC-432A-A3D8-9204567B0C07}" type="pres">
      <dgm:prSet presAssocID="{7756487E-8B38-44E0-956D-17A6C4CCEAEF}" presName="img" presStyleLbl="fgImgPlace1" presStyleIdx="0" presStyleCnt="3" custScaleX="77313" custLinFactNeighborX="-9539" custLinFactNeighborY="745"/>
      <dgm:spPr>
        <a:xfrm>
          <a:off x="181111" y="159961"/>
          <a:ext cx="1291656" cy="120771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2046119B-BF8C-46C3-8592-AFD4A7FED929}" type="pres">
      <dgm:prSet presAssocID="{7756487E-8B38-44E0-956D-17A6C4CCEAEF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4533FD-2462-4B3F-BE69-336B5B5C7561}" type="pres">
      <dgm:prSet presAssocID="{76FB9A23-6B53-47DC-8371-B4425BE659D1}" presName="spacer" presStyleCnt="0"/>
      <dgm:spPr/>
    </dgm:pt>
    <dgm:pt modelId="{B5EA5EB3-DB6C-4BBE-9B27-3D789C1EACA9}" type="pres">
      <dgm:prSet presAssocID="{6031DE31-E107-45B0-B982-2C777DDC341B}" presName="comp" presStyleCnt="0"/>
      <dgm:spPr/>
    </dgm:pt>
    <dgm:pt modelId="{172EE251-10C3-4189-8EFF-30E45FC3B3F9}" type="pres">
      <dgm:prSet presAssocID="{6031DE31-E107-45B0-B982-2C777DDC341B}" presName="box" presStyleLbl="node1" presStyleIdx="1" presStyleCnt="3" custLinFactNeighborX="618"/>
      <dgm:spPr/>
      <dgm:t>
        <a:bodyPr/>
        <a:lstStyle/>
        <a:p>
          <a:endParaRPr lang="ru-RU"/>
        </a:p>
      </dgm:t>
    </dgm:pt>
    <dgm:pt modelId="{E82BFC5B-6F85-49E2-8F05-60010093F43E}" type="pres">
      <dgm:prSet presAssocID="{6031DE31-E107-45B0-B982-2C777DDC341B}" presName="img" presStyleLbl="fgImgPlace1" presStyleIdx="1" presStyleCnt="3" custScaleX="77313" custLinFactNeighborX="-9539" custLinFactNeighborY="745"/>
      <dgm:spPr>
        <a:xfrm>
          <a:off x="181111" y="1820562"/>
          <a:ext cx="1291656" cy="120771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4E8283FA-7D5D-4DA7-A2F7-EC47B944F76C}" type="pres">
      <dgm:prSet presAssocID="{6031DE31-E107-45B0-B982-2C777DDC341B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C3EBA1-1BFB-4620-90B1-63E1CE2002E1}" type="pres">
      <dgm:prSet presAssocID="{9E5467D0-6C51-48A8-B6A0-AEA85F90DF72}" presName="spacer" presStyleCnt="0"/>
      <dgm:spPr/>
    </dgm:pt>
    <dgm:pt modelId="{119A91E3-CD8F-4320-BB9F-23D088F193B0}" type="pres">
      <dgm:prSet presAssocID="{ECCAA008-4339-482A-BAA1-CC9803E36503}" presName="comp" presStyleCnt="0"/>
      <dgm:spPr/>
    </dgm:pt>
    <dgm:pt modelId="{F62ACE8F-10DD-4ACF-BAC7-869C7D0CE45F}" type="pres">
      <dgm:prSet presAssocID="{ECCAA008-4339-482A-BAA1-CC9803E36503}" presName="box" presStyleLbl="node1" presStyleIdx="2" presStyleCnt="3" custLinFactNeighborX="-789" custLinFactNeighborY="-357"/>
      <dgm:spPr/>
      <dgm:t>
        <a:bodyPr/>
        <a:lstStyle/>
        <a:p>
          <a:endParaRPr lang="ru-RU"/>
        </a:p>
      </dgm:t>
    </dgm:pt>
    <dgm:pt modelId="{400A1FC9-9404-4E09-99AD-2094838BB0BD}" type="pres">
      <dgm:prSet presAssocID="{ECCAA008-4339-482A-BAA1-CC9803E36503}" presName="img" presStyleLbl="fgImgPlace1" presStyleIdx="2" presStyleCnt="3" custScaleX="77313" custLinFactNeighborX="-9539" custLinFactNeighborY="745"/>
      <dgm:spPr>
        <a:xfrm>
          <a:off x="181111" y="3481164"/>
          <a:ext cx="1291656" cy="120771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185F3262-6198-456F-8795-E51D80F1CE9A}" type="pres">
      <dgm:prSet presAssocID="{ECCAA008-4339-482A-BAA1-CC9803E36503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D88E0B5-A543-4DA9-BE99-8942F4DF52CD}" type="presOf" srcId="{7756487E-8B38-44E0-956D-17A6C4CCEAEF}" destId="{2046119B-BF8C-46C3-8592-AFD4A7FED929}" srcOrd="1" destOrd="0" presId="urn:microsoft.com/office/officeart/2005/8/layout/vList4#6"/>
    <dgm:cxn modelId="{B9AE6083-B106-4BF9-B709-6DA10A902CE8}" type="presOf" srcId="{ECCAA008-4339-482A-BAA1-CC9803E36503}" destId="{185F3262-6198-456F-8795-E51D80F1CE9A}" srcOrd="1" destOrd="0" presId="urn:microsoft.com/office/officeart/2005/8/layout/vList4#6"/>
    <dgm:cxn modelId="{856FA5F3-93BB-43D4-BB4C-BA3B6CD2A135}" type="presOf" srcId="{6031DE31-E107-45B0-B982-2C777DDC341B}" destId="{4E8283FA-7D5D-4DA7-A2F7-EC47B944F76C}" srcOrd="1" destOrd="0" presId="urn:microsoft.com/office/officeart/2005/8/layout/vList4#6"/>
    <dgm:cxn modelId="{F46DD929-3137-4FCB-93AF-D70006118ECD}" type="presOf" srcId="{17F1F33E-7FE1-411D-9EC1-6C47FB05CACA}" destId="{8BBF8329-F409-43BE-A18B-8913BC3A4E16}" srcOrd="0" destOrd="0" presId="urn:microsoft.com/office/officeart/2005/8/layout/vList4#6"/>
    <dgm:cxn modelId="{38848504-26E2-4CEA-AF85-7F12C262B4CC}" type="presOf" srcId="{7756487E-8B38-44E0-956D-17A6C4CCEAEF}" destId="{2BBDF4A4-4123-4F59-A851-85C181745780}" srcOrd="0" destOrd="0" presId="urn:microsoft.com/office/officeart/2005/8/layout/vList4#6"/>
    <dgm:cxn modelId="{B8B3C4C3-E981-45C0-9D1C-13256233D35A}" type="presOf" srcId="{ECCAA008-4339-482A-BAA1-CC9803E36503}" destId="{F62ACE8F-10DD-4ACF-BAC7-869C7D0CE45F}" srcOrd="0" destOrd="0" presId="urn:microsoft.com/office/officeart/2005/8/layout/vList4#6"/>
    <dgm:cxn modelId="{58E1583C-FD5D-455C-AEB0-024FB1C622E3}" srcId="{17F1F33E-7FE1-411D-9EC1-6C47FB05CACA}" destId="{6031DE31-E107-45B0-B982-2C777DDC341B}" srcOrd="1" destOrd="0" parTransId="{56797485-9627-441A-AABC-A52476C4B38A}" sibTransId="{9E5467D0-6C51-48A8-B6A0-AEA85F90DF72}"/>
    <dgm:cxn modelId="{5CE4368E-21CA-4337-B1A0-8319359C9296}" srcId="{17F1F33E-7FE1-411D-9EC1-6C47FB05CACA}" destId="{ECCAA008-4339-482A-BAA1-CC9803E36503}" srcOrd="2" destOrd="0" parTransId="{6F88F266-C348-4FAF-9056-C42D3354DD8B}" sibTransId="{54840C70-ACF7-4CFB-A804-B5C59EB59423}"/>
    <dgm:cxn modelId="{DFC62724-AA86-4440-857E-AB736C6C1BA3}" type="presOf" srcId="{6031DE31-E107-45B0-B982-2C777DDC341B}" destId="{172EE251-10C3-4189-8EFF-30E45FC3B3F9}" srcOrd="0" destOrd="0" presId="urn:microsoft.com/office/officeart/2005/8/layout/vList4#6"/>
    <dgm:cxn modelId="{E49F4FB8-B7AE-4758-B5C1-407BCA5E51B0}" srcId="{17F1F33E-7FE1-411D-9EC1-6C47FB05CACA}" destId="{7756487E-8B38-44E0-956D-17A6C4CCEAEF}" srcOrd="0" destOrd="0" parTransId="{63001E32-B362-4939-AD4F-00BCD48A1718}" sibTransId="{76FB9A23-6B53-47DC-8371-B4425BE659D1}"/>
    <dgm:cxn modelId="{5373E388-FF58-43CF-A758-48C6B23AA634}" type="presParOf" srcId="{8BBF8329-F409-43BE-A18B-8913BC3A4E16}" destId="{929C8181-5599-4B40-A1F4-D912E8E08578}" srcOrd="0" destOrd="0" presId="urn:microsoft.com/office/officeart/2005/8/layout/vList4#6"/>
    <dgm:cxn modelId="{AD81CE8B-A011-4FB6-A2DE-BD64BDB6E81C}" type="presParOf" srcId="{929C8181-5599-4B40-A1F4-D912E8E08578}" destId="{2BBDF4A4-4123-4F59-A851-85C181745780}" srcOrd="0" destOrd="0" presId="urn:microsoft.com/office/officeart/2005/8/layout/vList4#6"/>
    <dgm:cxn modelId="{9F8EAD5F-B2E2-4826-81C6-965FAC2F3AE1}" type="presParOf" srcId="{929C8181-5599-4B40-A1F4-D912E8E08578}" destId="{BE154E75-DDEC-432A-A3D8-9204567B0C07}" srcOrd="1" destOrd="0" presId="urn:microsoft.com/office/officeart/2005/8/layout/vList4#6"/>
    <dgm:cxn modelId="{F0E3F63E-E6FD-4E55-88B3-671D6DF73874}" type="presParOf" srcId="{929C8181-5599-4B40-A1F4-D912E8E08578}" destId="{2046119B-BF8C-46C3-8592-AFD4A7FED929}" srcOrd="2" destOrd="0" presId="urn:microsoft.com/office/officeart/2005/8/layout/vList4#6"/>
    <dgm:cxn modelId="{F9EB19D3-44ED-429A-B238-2A6722D3AED6}" type="presParOf" srcId="{8BBF8329-F409-43BE-A18B-8913BC3A4E16}" destId="{554533FD-2462-4B3F-BE69-336B5B5C7561}" srcOrd="1" destOrd="0" presId="urn:microsoft.com/office/officeart/2005/8/layout/vList4#6"/>
    <dgm:cxn modelId="{2AD6389A-0E55-4685-A46A-DEF8D41473F1}" type="presParOf" srcId="{8BBF8329-F409-43BE-A18B-8913BC3A4E16}" destId="{B5EA5EB3-DB6C-4BBE-9B27-3D789C1EACA9}" srcOrd="2" destOrd="0" presId="urn:microsoft.com/office/officeart/2005/8/layout/vList4#6"/>
    <dgm:cxn modelId="{F3382BE8-4871-4A97-9A4A-8B3A98B7784A}" type="presParOf" srcId="{B5EA5EB3-DB6C-4BBE-9B27-3D789C1EACA9}" destId="{172EE251-10C3-4189-8EFF-30E45FC3B3F9}" srcOrd="0" destOrd="0" presId="urn:microsoft.com/office/officeart/2005/8/layout/vList4#6"/>
    <dgm:cxn modelId="{97C03125-672B-488B-A11B-7F831DCA984F}" type="presParOf" srcId="{B5EA5EB3-DB6C-4BBE-9B27-3D789C1EACA9}" destId="{E82BFC5B-6F85-49E2-8F05-60010093F43E}" srcOrd="1" destOrd="0" presId="urn:microsoft.com/office/officeart/2005/8/layout/vList4#6"/>
    <dgm:cxn modelId="{5BD62799-3784-432B-B4CD-C679AABF5208}" type="presParOf" srcId="{B5EA5EB3-DB6C-4BBE-9B27-3D789C1EACA9}" destId="{4E8283FA-7D5D-4DA7-A2F7-EC47B944F76C}" srcOrd="2" destOrd="0" presId="urn:microsoft.com/office/officeart/2005/8/layout/vList4#6"/>
    <dgm:cxn modelId="{3AB71A11-BE17-4590-9887-B24931772AD6}" type="presParOf" srcId="{8BBF8329-F409-43BE-A18B-8913BC3A4E16}" destId="{D6C3EBA1-1BFB-4620-90B1-63E1CE2002E1}" srcOrd="3" destOrd="0" presId="urn:microsoft.com/office/officeart/2005/8/layout/vList4#6"/>
    <dgm:cxn modelId="{66F6F066-A60F-4645-B0C0-6596116E1980}" type="presParOf" srcId="{8BBF8329-F409-43BE-A18B-8913BC3A4E16}" destId="{119A91E3-CD8F-4320-BB9F-23D088F193B0}" srcOrd="4" destOrd="0" presId="urn:microsoft.com/office/officeart/2005/8/layout/vList4#6"/>
    <dgm:cxn modelId="{F40020B6-8AF1-4361-979A-792BABBCA21A}" type="presParOf" srcId="{119A91E3-CD8F-4320-BB9F-23D088F193B0}" destId="{F62ACE8F-10DD-4ACF-BAC7-869C7D0CE45F}" srcOrd="0" destOrd="0" presId="urn:microsoft.com/office/officeart/2005/8/layout/vList4#6"/>
    <dgm:cxn modelId="{1155649F-08DD-4AE6-AEE0-EA635102584C}" type="presParOf" srcId="{119A91E3-CD8F-4320-BB9F-23D088F193B0}" destId="{400A1FC9-9404-4E09-99AD-2094838BB0BD}" srcOrd="1" destOrd="0" presId="urn:microsoft.com/office/officeart/2005/8/layout/vList4#6"/>
    <dgm:cxn modelId="{1355CBB2-E59C-491E-AA1E-F2319BB14501}" type="presParOf" srcId="{119A91E3-CD8F-4320-BB9F-23D088F193B0}" destId="{185F3262-6198-456F-8795-E51D80F1CE9A}" srcOrd="2" destOrd="0" presId="urn:microsoft.com/office/officeart/2005/8/layout/vList4#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7F1F33E-7FE1-411D-9EC1-6C47FB05CACA}" type="doc">
      <dgm:prSet loTypeId="urn:microsoft.com/office/officeart/2005/8/layout/vList4#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756487E-8B38-44E0-956D-17A6C4CCEAEF}">
      <dgm:prSet phldrT="[Текст]" custT="1"/>
      <dgm:spPr>
        <a:solidFill>
          <a:schemeClr val="accent1"/>
        </a:solidFill>
      </dgm:spPr>
      <dgm:t>
        <a:bodyPr/>
        <a:lstStyle/>
        <a:p>
          <a:pPr marL="0" indent="0" algn="l"/>
          <a:r>
            <a:rPr lang="ru-RU" sz="1600" u="none" baseline="0" dirty="0" smtClean="0">
              <a:solidFill>
                <a:srgbClr val="FFC000"/>
              </a:solidFill>
              <a:latin typeface="+mn-lt"/>
            </a:rPr>
            <a:t>Что измерять?</a:t>
          </a:r>
          <a:br>
            <a:rPr lang="ru-RU" sz="1600" u="none" baseline="0" dirty="0" smtClean="0">
              <a:solidFill>
                <a:srgbClr val="FFC000"/>
              </a:solidFill>
              <a:latin typeface="+mn-lt"/>
            </a:rPr>
          </a:br>
          <a:r>
            <a:rPr lang="ru-RU" sz="1600" dirty="0" smtClean="0">
              <a:latin typeface="+mn-lt"/>
              <a:cs typeface="Arial" pitchFamily="34" charset="0"/>
            </a:rPr>
            <a:t>Какие физиологические величины доступны для измерения в принципе и для каких из них существует соответствие в структуре математической модели.</a:t>
          </a:r>
          <a:endParaRPr lang="ru-RU" sz="1600" u="none" baseline="0" dirty="0">
            <a:solidFill>
              <a:srgbClr val="FFC000"/>
            </a:solidFill>
            <a:latin typeface="+mn-lt"/>
          </a:endParaRPr>
        </a:p>
      </dgm:t>
    </dgm:pt>
    <dgm:pt modelId="{63001E32-B362-4939-AD4F-00BCD48A1718}" type="parTrans" cxnId="{E49F4FB8-B7AE-4758-B5C1-407BCA5E51B0}">
      <dgm:prSet/>
      <dgm:spPr/>
      <dgm:t>
        <a:bodyPr/>
        <a:lstStyle/>
        <a:p>
          <a:endParaRPr lang="ru-RU"/>
        </a:p>
      </dgm:t>
    </dgm:pt>
    <dgm:pt modelId="{76FB9A23-6B53-47DC-8371-B4425BE659D1}" type="sibTrans" cxnId="{E49F4FB8-B7AE-4758-B5C1-407BCA5E51B0}">
      <dgm:prSet/>
      <dgm:spPr/>
      <dgm:t>
        <a:bodyPr/>
        <a:lstStyle/>
        <a:p>
          <a:endParaRPr lang="ru-RU"/>
        </a:p>
      </dgm:t>
    </dgm:pt>
    <dgm:pt modelId="{6031DE31-E107-45B0-B982-2C777DDC341B}">
      <dgm:prSet phldrT="[Текст]" custT="1"/>
      <dgm:spPr>
        <a:solidFill>
          <a:schemeClr val="accent1"/>
        </a:solidFill>
      </dgm:spPr>
      <dgm:t>
        <a:bodyPr/>
        <a:lstStyle/>
        <a:p>
          <a:pPr marL="0" indent="0" algn="l"/>
          <a:r>
            <a:rPr lang="ru-RU" sz="1600" u="none" baseline="0" dirty="0" smtClean="0">
              <a:solidFill>
                <a:srgbClr val="FFC000"/>
              </a:solidFill>
              <a:latin typeface="+mn-lt"/>
            </a:rPr>
            <a:t>Когда измерять?</a:t>
          </a:r>
          <a:br>
            <a:rPr lang="ru-RU" sz="1600" u="none" baseline="0" dirty="0" smtClean="0">
              <a:solidFill>
                <a:srgbClr val="FFC000"/>
              </a:solidFill>
              <a:latin typeface="+mn-lt"/>
            </a:rPr>
          </a:br>
          <a:r>
            <a:rPr lang="ru-RU" sz="1600" dirty="0" smtClean="0">
              <a:latin typeface="+mn-lt"/>
              <a:cs typeface="Arial" pitchFamily="34" charset="0"/>
            </a:rPr>
            <a:t>Ответ на этот вопрос предполагает определение интервала времени и/или моментов времени измерения физиологических величин. </a:t>
          </a:r>
          <a:endParaRPr lang="ru-RU" sz="1600" u="none" baseline="0" dirty="0">
            <a:solidFill>
              <a:srgbClr val="FFC000"/>
            </a:solidFill>
            <a:latin typeface="+mn-lt"/>
          </a:endParaRPr>
        </a:p>
      </dgm:t>
    </dgm:pt>
    <dgm:pt modelId="{56797485-9627-441A-AABC-A52476C4B38A}" type="parTrans" cxnId="{58E1583C-FD5D-455C-AEB0-024FB1C622E3}">
      <dgm:prSet/>
      <dgm:spPr/>
      <dgm:t>
        <a:bodyPr/>
        <a:lstStyle/>
        <a:p>
          <a:endParaRPr lang="ru-RU"/>
        </a:p>
      </dgm:t>
    </dgm:pt>
    <dgm:pt modelId="{9E5467D0-6C51-48A8-B6A0-AEA85F90DF72}" type="sibTrans" cxnId="{58E1583C-FD5D-455C-AEB0-024FB1C622E3}">
      <dgm:prSet/>
      <dgm:spPr/>
      <dgm:t>
        <a:bodyPr/>
        <a:lstStyle/>
        <a:p>
          <a:endParaRPr lang="ru-RU"/>
        </a:p>
      </dgm:t>
    </dgm:pt>
    <dgm:pt modelId="{ECCAA008-4339-482A-BAA1-CC9803E36503}">
      <dgm:prSet phldrT="[Текст]" custT="1"/>
      <dgm:spPr>
        <a:solidFill>
          <a:schemeClr val="accent1"/>
        </a:solidFill>
      </dgm:spPr>
      <dgm:t>
        <a:bodyPr/>
        <a:lstStyle/>
        <a:p>
          <a:pPr marL="0" indent="0" algn="l"/>
          <a:r>
            <a:rPr lang="ru-RU" sz="1600" u="none" baseline="0" dirty="0" smtClean="0">
              <a:solidFill>
                <a:srgbClr val="FFC000"/>
              </a:solidFill>
              <a:latin typeface="+mn-lt"/>
              <a:cs typeface="Arial" pitchFamily="34" charset="0"/>
            </a:rPr>
            <a:t>Как измерять?</a:t>
          </a:r>
          <a:br>
            <a:rPr lang="ru-RU" sz="1600" u="none" baseline="0" dirty="0" smtClean="0">
              <a:solidFill>
                <a:srgbClr val="FFC000"/>
              </a:solidFill>
              <a:latin typeface="+mn-lt"/>
              <a:cs typeface="Arial" pitchFamily="34" charset="0"/>
            </a:rPr>
          </a:br>
          <a:r>
            <a:rPr lang="ru-RU" sz="1600" dirty="0" smtClean="0">
              <a:latin typeface="+mn-lt"/>
              <a:cs typeface="Arial" pitchFamily="34" charset="0"/>
            </a:rPr>
            <a:t>Существуют различные методы и технические средства  измерения физиологических величин. Выбор ограничивается их наличием и доступностью.</a:t>
          </a:r>
          <a:endParaRPr lang="ru-RU" sz="1600" u="none" baseline="0" dirty="0">
            <a:solidFill>
              <a:srgbClr val="FFC000"/>
            </a:solidFill>
            <a:latin typeface="+mn-lt"/>
            <a:cs typeface="Arial" pitchFamily="34" charset="0"/>
          </a:endParaRPr>
        </a:p>
      </dgm:t>
    </dgm:pt>
    <dgm:pt modelId="{6F88F266-C348-4FAF-9056-C42D3354DD8B}" type="parTrans" cxnId="{5CE4368E-21CA-4337-B1A0-8319359C9296}">
      <dgm:prSet/>
      <dgm:spPr/>
      <dgm:t>
        <a:bodyPr/>
        <a:lstStyle/>
        <a:p>
          <a:endParaRPr lang="ru-RU"/>
        </a:p>
      </dgm:t>
    </dgm:pt>
    <dgm:pt modelId="{54840C70-ACF7-4CFB-A804-B5C59EB59423}" type="sibTrans" cxnId="{5CE4368E-21CA-4337-B1A0-8319359C9296}">
      <dgm:prSet/>
      <dgm:spPr/>
      <dgm:t>
        <a:bodyPr/>
        <a:lstStyle/>
        <a:p>
          <a:endParaRPr lang="ru-RU"/>
        </a:p>
      </dgm:t>
    </dgm:pt>
    <dgm:pt modelId="{8BBF8329-F409-43BE-A18B-8913BC3A4E16}" type="pres">
      <dgm:prSet presAssocID="{17F1F33E-7FE1-411D-9EC1-6C47FB05CACA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29C8181-5599-4B40-A1F4-D912E8E08578}" type="pres">
      <dgm:prSet presAssocID="{7756487E-8B38-44E0-956D-17A6C4CCEAEF}" presName="comp" presStyleCnt="0"/>
      <dgm:spPr/>
    </dgm:pt>
    <dgm:pt modelId="{2BBDF4A4-4123-4F59-A851-85C181745780}" type="pres">
      <dgm:prSet presAssocID="{7756487E-8B38-44E0-956D-17A6C4CCEAEF}" presName="box" presStyleLbl="node1" presStyleIdx="0" presStyleCnt="3" custLinFactNeighborX="-741" custLinFactNeighborY="-6004"/>
      <dgm:spPr/>
      <dgm:t>
        <a:bodyPr/>
        <a:lstStyle/>
        <a:p>
          <a:endParaRPr lang="ru-RU"/>
        </a:p>
      </dgm:t>
    </dgm:pt>
    <dgm:pt modelId="{BE154E75-DDEC-432A-A3D8-9204567B0C07}" type="pres">
      <dgm:prSet presAssocID="{7756487E-8B38-44E0-956D-17A6C4CCEAEF}" presName="img" presStyleLbl="fgImgPlace1" presStyleIdx="0" presStyleCnt="3" custScaleX="77313" custLinFactNeighborX="-9539" custLinFactNeighborY="74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2046119B-BF8C-46C3-8592-AFD4A7FED929}" type="pres">
      <dgm:prSet presAssocID="{7756487E-8B38-44E0-956D-17A6C4CCEAEF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4533FD-2462-4B3F-BE69-336B5B5C7561}" type="pres">
      <dgm:prSet presAssocID="{76FB9A23-6B53-47DC-8371-B4425BE659D1}" presName="spacer" presStyleCnt="0"/>
      <dgm:spPr/>
    </dgm:pt>
    <dgm:pt modelId="{B5EA5EB3-DB6C-4BBE-9B27-3D789C1EACA9}" type="pres">
      <dgm:prSet presAssocID="{6031DE31-E107-45B0-B982-2C777DDC341B}" presName="comp" presStyleCnt="0"/>
      <dgm:spPr/>
    </dgm:pt>
    <dgm:pt modelId="{172EE251-10C3-4189-8EFF-30E45FC3B3F9}" type="pres">
      <dgm:prSet presAssocID="{6031DE31-E107-45B0-B982-2C777DDC341B}" presName="box" presStyleLbl="node1" presStyleIdx="1" presStyleCnt="3" custLinFactNeighborX="618"/>
      <dgm:spPr/>
      <dgm:t>
        <a:bodyPr/>
        <a:lstStyle/>
        <a:p>
          <a:endParaRPr lang="ru-RU"/>
        </a:p>
      </dgm:t>
    </dgm:pt>
    <dgm:pt modelId="{E82BFC5B-6F85-49E2-8F05-60010093F43E}" type="pres">
      <dgm:prSet presAssocID="{6031DE31-E107-45B0-B982-2C777DDC341B}" presName="img" presStyleLbl="fgImgPlace1" presStyleIdx="1" presStyleCnt="3" custScaleX="77313" custLinFactNeighborX="-9539" custLinFactNeighborY="74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E8283FA-7D5D-4DA7-A2F7-EC47B944F76C}" type="pres">
      <dgm:prSet presAssocID="{6031DE31-E107-45B0-B982-2C777DDC341B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C3EBA1-1BFB-4620-90B1-63E1CE2002E1}" type="pres">
      <dgm:prSet presAssocID="{9E5467D0-6C51-48A8-B6A0-AEA85F90DF72}" presName="spacer" presStyleCnt="0"/>
      <dgm:spPr/>
    </dgm:pt>
    <dgm:pt modelId="{119A91E3-CD8F-4320-BB9F-23D088F193B0}" type="pres">
      <dgm:prSet presAssocID="{ECCAA008-4339-482A-BAA1-CC9803E36503}" presName="comp" presStyleCnt="0"/>
      <dgm:spPr/>
    </dgm:pt>
    <dgm:pt modelId="{F62ACE8F-10DD-4ACF-BAC7-869C7D0CE45F}" type="pres">
      <dgm:prSet presAssocID="{ECCAA008-4339-482A-BAA1-CC9803E36503}" presName="box" presStyleLbl="node1" presStyleIdx="2" presStyleCnt="3" custLinFactNeighborX="-789" custLinFactNeighborY="-357"/>
      <dgm:spPr/>
      <dgm:t>
        <a:bodyPr/>
        <a:lstStyle/>
        <a:p>
          <a:endParaRPr lang="ru-RU"/>
        </a:p>
      </dgm:t>
    </dgm:pt>
    <dgm:pt modelId="{400A1FC9-9404-4E09-99AD-2094838BB0BD}" type="pres">
      <dgm:prSet presAssocID="{ECCAA008-4339-482A-BAA1-CC9803E36503}" presName="img" presStyleLbl="fgImgPlace1" presStyleIdx="2" presStyleCnt="3" custScaleX="77313" custLinFactNeighborX="-9539" custLinFactNeighborY="74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85F3262-6198-456F-8795-E51D80F1CE9A}" type="pres">
      <dgm:prSet presAssocID="{ECCAA008-4339-482A-BAA1-CC9803E36503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D79A1C2-44FE-4A25-AC5C-8C6D74984F04}" type="presOf" srcId="{7756487E-8B38-44E0-956D-17A6C4CCEAEF}" destId="{2046119B-BF8C-46C3-8592-AFD4A7FED929}" srcOrd="1" destOrd="0" presId="urn:microsoft.com/office/officeart/2005/8/layout/vList4#6"/>
    <dgm:cxn modelId="{EC08C7D5-36F9-4A53-BFAB-F0693F8E6B66}" type="presOf" srcId="{6031DE31-E107-45B0-B982-2C777DDC341B}" destId="{172EE251-10C3-4189-8EFF-30E45FC3B3F9}" srcOrd="0" destOrd="0" presId="urn:microsoft.com/office/officeart/2005/8/layout/vList4#6"/>
    <dgm:cxn modelId="{66C78996-F2F2-4DE9-989F-ECA72D66CD1A}" type="presOf" srcId="{7756487E-8B38-44E0-956D-17A6C4CCEAEF}" destId="{2BBDF4A4-4123-4F59-A851-85C181745780}" srcOrd="0" destOrd="0" presId="urn:microsoft.com/office/officeart/2005/8/layout/vList4#6"/>
    <dgm:cxn modelId="{72D5DD3A-9DD5-40D0-AC1B-67C2F4053657}" type="presOf" srcId="{6031DE31-E107-45B0-B982-2C777DDC341B}" destId="{4E8283FA-7D5D-4DA7-A2F7-EC47B944F76C}" srcOrd="1" destOrd="0" presId="urn:microsoft.com/office/officeart/2005/8/layout/vList4#6"/>
    <dgm:cxn modelId="{754EF8FD-BFCE-4725-8816-82D1EE1844B2}" type="presOf" srcId="{17F1F33E-7FE1-411D-9EC1-6C47FB05CACA}" destId="{8BBF8329-F409-43BE-A18B-8913BC3A4E16}" srcOrd="0" destOrd="0" presId="urn:microsoft.com/office/officeart/2005/8/layout/vList4#6"/>
    <dgm:cxn modelId="{58E1583C-FD5D-455C-AEB0-024FB1C622E3}" srcId="{17F1F33E-7FE1-411D-9EC1-6C47FB05CACA}" destId="{6031DE31-E107-45B0-B982-2C777DDC341B}" srcOrd="1" destOrd="0" parTransId="{56797485-9627-441A-AABC-A52476C4B38A}" sibTransId="{9E5467D0-6C51-48A8-B6A0-AEA85F90DF72}"/>
    <dgm:cxn modelId="{5CE4368E-21CA-4337-B1A0-8319359C9296}" srcId="{17F1F33E-7FE1-411D-9EC1-6C47FB05CACA}" destId="{ECCAA008-4339-482A-BAA1-CC9803E36503}" srcOrd="2" destOrd="0" parTransId="{6F88F266-C348-4FAF-9056-C42D3354DD8B}" sibTransId="{54840C70-ACF7-4CFB-A804-B5C59EB59423}"/>
    <dgm:cxn modelId="{42ED15DB-9AF5-43AF-AEB8-6AE12242F4D2}" type="presOf" srcId="{ECCAA008-4339-482A-BAA1-CC9803E36503}" destId="{185F3262-6198-456F-8795-E51D80F1CE9A}" srcOrd="1" destOrd="0" presId="urn:microsoft.com/office/officeart/2005/8/layout/vList4#6"/>
    <dgm:cxn modelId="{3CA5B88C-5FF3-40B4-B10B-C7C2B516CCA6}" type="presOf" srcId="{ECCAA008-4339-482A-BAA1-CC9803E36503}" destId="{F62ACE8F-10DD-4ACF-BAC7-869C7D0CE45F}" srcOrd="0" destOrd="0" presId="urn:microsoft.com/office/officeart/2005/8/layout/vList4#6"/>
    <dgm:cxn modelId="{E49F4FB8-B7AE-4758-B5C1-407BCA5E51B0}" srcId="{17F1F33E-7FE1-411D-9EC1-6C47FB05CACA}" destId="{7756487E-8B38-44E0-956D-17A6C4CCEAEF}" srcOrd="0" destOrd="0" parTransId="{63001E32-B362-4939-AD4F-00BCD48A1718}" sibTransId="{76FB9A23-6B53-47DC-8371-B4425BE659D1}"/>
    <dgm:cxn modelId="{D7CF0077-827F-47F2-8BB3-68E7B34B483C}" type="presParOf" srcId="{8BBF8329-F409-43BE-A18B-8913BC3A4E16}" destId="{929C8181-5599-4B40-A1F4-D912E8E08578}" srcOrd="0" destOrd="0" presId="urn:microsoft.com/office/officeart/2005/8/layout/vList4#6"/>
    <dgm:cxn modelId="{69D501EE-6CAC-4B47-AE73-ACEDDFE99386}" type="presParOf" srcId="{929C8181-5599-4B40-A1F4-D912E8E08578}" destId="{2BBDF4A4-4123-4F59-A851-85C181745780}" srcOrd="0" destOrd="0" presId="urn:microsoft.com/office/officeart/2005/8/layout/vList4#6"/>
    <dgm:cxn modelId="{C8F89E8F-F670-407F-ACF1-2F216A994E7F}" type="presParOf" srcId="{929C8181-5599-4B40-A1F4-D912E8E08578}" destId="{BE154E75-DDEC-432A-A3D8-9204567B0C07}" srcOrd="1" destOrd="0" presId="urn:microsoft.com/office/officeart/2005/8/layout/vList4#6"/>
    <dgm:cxn modelId="{625D289B-88CA-452E-8C9E-46406673AA58}" type="presParOf" srcId="{929C8181-5599-4B40-A1F4-D912E8E08578}" destId="{2046119B-BF8C-46C3-8592-AFD4A7FED929}" srcOrd="2" destOrd="0" presId="urn:microsoft.com/office/officeart/2005/8/layout/vList4#6"/>
    <dgm:cxn modelId="{B91ABE5A-AEB4-4F6C-AC91-41EC1FA637E7}" type="presParOf" srcId="{8BBF8329-F409-43BE-A18B-8913BC3A4E16}" destId="{554533FD-2462-4B3F-BE69-336B5B5C7561}" srcOrd="1" destOrd="0" presId="urn:microsoft.com/office/officeart/2005/8/layout/vList4#6"/>
    <dgm:cxn modelId="{90F12412-DCAF-4C08-8551-FEE50C2BEAA6}" type="presParOf" srcId="{8BBF8329-F409-43BE-A18B-8913BC3A4E16}" destId="{B5EA5EB3-DB6C-4BBE-9B27-3D789C1EACA9}" srcOrd="2" destOrd="0" presId="urn:microsoft.com/office/officeart/2005/8/layout/vList4#6"/>
    <dgm:cxn modelId="{CE1E4C3A-913C-43C1-8A88-53A710D0A303}" type="presParOf" srcId="{B5EA5EB3-DB6C-4BBE-9B27-3D789C1EACA9}" destId="{172EE251-10C3-4189-8EFF-30E45FC3B3F9}" srcOrd="0" destOrd="0" presId="urn:microsoft.com/office/officeart/2005/8/layout/vList4#6"/>
    <dgm:cxn modelId="{D27C8AE3-A41C-4E76-9799-F383A5D54848}" type="presParOf" srcId="{B5EA5EB3-DB6C-4BBE-9B27-3D789C1EACA9}" destId="{E82BFC5B-6F85-49E2-8F05-60010093F43E}" srcOrd="1" destOrd="0" presId="urn:microsoft.com/office/officeart/2005/8/layout/vList4#6"/>
    <dgm:cxn modelId="{E081DA0E-E523-4D98-B9D3-B318A5E05453}" type="presParOf" srcId="{B5EA5EB3-DB6C-4BBE-9B27-3D789C1EACA9}" destId="{4E8283FA-7D5D-4DA7-A2F7-EC47B944F76C}" srcOrd="2" destOrd="0" presId="urn:microsoft.com/office/officeart/2005/8/layout/vList4#6"/>
    <dgm:cxn modelId="{B066EBFB-B340-4FB3-8303-5348409622E3}" type="presParOf" srcId="{8BBF8329-F409-43BE-A18B-8913BC3A4E16}" destId="{D6C3EBA1-1BFB-4620-90B1-63E1CE2002E1}" srcOrd="3" destOrd="0" presId="urn:microsoft.com/office/officeart/2005/8/layout/vList4#6"/>
    <dgm:cxn modelId="{F1B8CD33-19F5-4033-84D2-6FDDE8DB89AD}" type="presParOf" srcId="{8BBF8329-F409-43BE-A18B-8913BC3A4E16}" destId="{119A91E3-CD8F-4320-BB9F-23D088F193B0}" srcOrd="4" destOrd="0" presId="urn:microsoft.com/office/officeart/2005/8/layout/vList4#6"/>
    <dgm:cxn modelId="{484B810D-4FBD-4E89-B250-E541EABC69F0}" type="presParOf" srcId="{119A91E3-CD8F-4320-BB9F-23D088F193B0}" destId="{F62ACE8F-10DD-4ACF-BAC7-869C7D0CE45F}" srcOrd="0" destOrd="0" presId="urn:microsoft.com/office/officeart/2005/8/layout/vList4#6"/>
    <dgm:cxn modelId="{720CDD42-9877-4011-993A-B74A5EEC4FC2}" type="presParOf" srcId="{119A91E3-CD8F-4320-BB9F-23D088F193B0}" destId="{400A1FC9-9404-4E09-99AD-2094838BB0BD}" srcOrd="1" destOrd="0" presId="urn:microsoft.com/office/officeart/2005/8/layout/vList4#6"/>
    <dgm:cxn modelId="{CACAAE85-1026-48FD-827F-FE9B269C4DC0}" type="presParOf" srcId="{119A91E3-CD8F-4320-BB9F-23D088F193B0}" destId="{185F3262-6198-456F-8795-E51D80F1CE9A}" srcOrd="2" destOrd="0" presId="urn:microsoft.com/office/officeart/2005/8/layout/vList4#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BDF4A4-4123-4F59-A851-85C181745780}">
      <dsp:nvSpPr>
        <dsp:cNvPr id="0" name=""/>
        <dsp:cNvSpPr/>
      </dsp:nvSpPr>
      <dsp:spPr>
        <a:xfrm>
          <a:off x="0" y="0"/>
          <a:ext cx="8281167" cy="1603818"/>
        </a:xfrm>
        <a:prstGeom prst="roundRect">
          <a:avLst>
            <a:gd name="adj" fmla="val 10000"/>
          </a:avLst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i="0" kern="1200" dirty="0" smtClean="0">
              <a:latin typeface="+mn-lt"/>
              <a:cs typeface="Arial" pitchFamily="34" charset="0"/>
            </a:rPr>
            <a:t>[1] </a:t>
          </a:r>
          <a:r>
            <a:rPr lang="ru-RU" sz="1800" i="1" kern="1200" dirty="0" err="1" smtClean="0">
              <a:latin typeface="+mn-lt"/>
              <a:cs typeface="Arial" pitchFamily="34" charset="0"/>
            </a:rPr>
            <a:t>Солодянников</a:t>
          </a:r>
          <a:r>
            <a:rPr lang="ru-RU" sz="1800" i="1" kern="1200" dirty="0" smtClean="0">
              <a:latin typeface="+mn-lt"/>
              <a:cs typeface="Arial" pitchFamily="34" charset="0"/>
            </a:rPr>
            <a:t> Ю.В.</a:t>
          </a:r>
          <a:r>
            <a:rPr lang="ru-RU" sz="1800" kern="1200" dirty="0" smtClean="0">
              <a:latin typeface="+mn-lt"/>
              <a:cs typeface="Arial" pitchFamily="34" charset="0"/>
            </a:rPr>
            <a:t> Элементы математического моделирования и идентификации системы кровообращения. Самара: Изд-во "Самарский университет", 1994, 316 с.</a:t>
          </a:r>
          <a:endParaRPr lang="ru-RU" sz="1800" u="sng" kern="1200" baseline="0" dirty="0">
            <a:solidFill>
              <a:srgbClr val="FFC000"/>
            </a:solidFill>
            <a:latin typeface="+mn-lt"/>
            <a:cs typeface="Arial" pitchFamily="34" charset="0"/>
          </a:endParaRPr>
        </a:p>
      </dsp:txBody>
      <dsp:txXfrm>
        <a:off x="1816615" y="0"/>
        <a:ext cx="6464551" cy="1603818"/>
      </dsp:txXfrm>
    </dsp:sp>
    <dsp:sp modelId="{BE154E75-DDEC-432A-A3D8-9204567B0C07}">
      <dsp:nvSpPr>
        <dsp:cNvPr id="0" name=""/>
        <dsp:cNvSpPr/>
      </dsp:nvSpPr>
      <dsp:spPr>
        <a:xfrm>
          <a:off x="164638" y="181885"/>
          <a:ext cx="1598364" cy="128305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2EE251-10C3-4189-8EFF-30E45FC3B3F9}">
      <dsp:nvSpPr>
        <dsp:cNvPr id="0" name=""/>
        <dsp:cNvSpPr/>
      </dsp:nvSpPr>
      <dsp:spPr>
        <a:xfrm>
          <a:off x="0" y="1764200"/>
          <a:ext cx="8281167" cy="1603818"/>
        </a:xfrm>
        <a:prstGeom prst="roundRect">
          <a:avLst>
            <a:gd name="adj" fmla="val 10000"/>
          </a:avLst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i="0" kern="1200" dirty="0" smtClean="0">
              <a:latin typeface="+mn-lt"/>
              <a:cs typeface="Arial" pitchFamily="34" charset="0"/>
            </a:rPr>
            <a:t>[</a:t>
          </a:r>
          <a:r>
            <a:rPr lang="ru-RU" sz="1800" i="0" kern="1200" dirty="0" smtClean="0">
              <a:latin typeface="+mn-lt"/>
              <a:cs typeface="Arial" pitchFamily="34" charset="0"/>
            </a:rPr>
            <a:t>2</a:t>
          </a:r>
          <a:r>
            <a:rPr lang="en-US" sz="1800" i="0" kern="1200" dirty="0" smtClean="0">
              <a:latin typeface="+mn-lt"/>
              <a:cs typeface="Arial" pitchFamily="34" charset="0"/>
            </a:rPr>
            <a:t>] </a:t>
          </a:r>
          <a:r>
            <a:rPr lang="ru-RU" sz="1800" i="1" kern="1200" dirty="0" smtClean="0">
              <a:latin typeface="+mn-lt"/>
              <a:cs typeface="Arial" pitchFamily="34" charset="0"/>
            </a:rPr>
            <a:t>Прошин А.П., </a:t>
          </a:r>
          <a:r>
            <a:rPr lang="ru-RU" sz="1800" i="1" kern="1200" dirty="0" err="1" smtClean="0">
              <a:latin typeface="+mn-lt"/>
              <a:cs typeface="Arial" pitchFamily="34" charset="0"/>
            </a:rPr>
            <a:t>Солодянников</a:t>
          </a:r>
          <a:r>
            <a:rPr lang="ru-RU" sz="1800" i="1" kern="1200" dirty="0" smtClean="0">
              <a:latin typeface="+mn-lt"/>
              <a:cs typeface="Arial" pitchFamily="34" charset="0"/>
            </a:rPr>
            <a:t> Ю.В. </a:t>
          </a:r>
          <a:r>
            <a:rPr lang="ru-RU" sz="1800" kern="1200" dirty="0" smtClean="0">
              <a:latin typeface="+mn-lt"/>
              <a:cs typeface="Arial" pitchFamily="34" charset="0"/>
            </a:rPr>
            <a:t>Математическое моделирование системы кровообращения и его практические применения // Автоматика и телемеханика, Т. 67, № 2, 2006.</a:t>
          </a:r>
          <a:endParaRPr lang="ru-RU" sz="1800" u="sng" kern="1200" baseline="0" dirty="0">
            <a:solidFill>
              <a:schemeClr val="tx1"/>
            </a:solidFill>
            <a:latin typeface="+mn-lt"/>
            <a:cs typeface="Arial" pitchFamily="34" charset="0"/>
          </a:endParaRPr>
        </a:p>
      </dsp:txBody>
      <dsp:txXfrm>
        <a:off x="1816615" y="1764200"/>
        <a:ext cx="6464551" cy="1603818"/>
      </dsp:txXfrm>
    </dsp:sp>
    <dsp:sp modelId="{E82BFC5B-6F85-49E2-8F05-60010093F43E}">
      <dsp:nvSpPr>
        <dsp:cNvPr id="0" name=""/>
        <dsp:cNvSpPr/>
      </dsp:nvSpPr>
      <dsp:spPr>
        <a:xfrm>
          <a:off x="164638" y="1924582"/>
          <a:ext cx="1622081" cy="128305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5CA8E7-803D-415A-A446-13CB7D701AEE}">
      <dsp:nvSpPr>
        <dsp:cNvPr id="0" name=""/>
        <dsp:cNvSpPr/>
      </dsp:nvSpPr>
      <dsp:spPr>
        <a:xfrm>
          <a:off x="0" y="0"/>
          <a:ext cx="8353425" cy="1551068"/>
        </a:xfrm>
        <a:prstGeom prst="roundRect">
          <a:avLst>
            <a:gd name="adj" fmla="val 10000"/>
          </a:avLst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i="0" kern="1200" dirty="0" smtClean="0">
              <a:latin typeface="+mn-lt"/>
              <a:cs typeface="Arial" pitchFamily="34" charset="0"/>
            </a:rPr>
            <a:t>[</a:t>
          </a:r>
          <a:r>
            <a:rPr lang="ru-RU" sz="1800" i="0" kern="1200" dirty="0" smtClean="0">
              <a:latin typeface="+mn-lt"/>
              <a:cs typeface="Arial" pitchFamily="34" charset="0"/>
            </a:rPr>
            <a:t>3</a:t>
          </a:r>
          <a:r>
            <a:rPr lang="en-US" sz="1800" i="0" kern="1200" dirty="0" smtClean="0">
              <a:latin typeface="+mn-lt"/>
              <a:cs typeface="Arial" pitchFamily="34" charset="0"/>
            </a:rPr>
            <a:t>] </a:t>
          </a:r>
          <a:r>
            <a:rPr lang="ru-RU" sz="1800" i="1" kern="1200" dirty="0" err="1" smtClean="0">
              <a:latin typeface="+mn-lt"/>
              <a:cs typeface="Arial" pitchFamily="34" charset="0"/>
            </a:rPr>
            <a:t>Остапенко</a:t>
          </a:r>
          <a:r>
            <a:rPr lang="ru-RU" sz="1800" i="1" kern="1200" dirty="0" smtClean="0">
              <a:latin typeface="+mn-lt"/>
              <a:cs typeface="Arial" pitchFamily="34" charset="0"/>
            </a:rPr>
            <a:t> Т.И., Прошин А.П., </a:t>
          </a:r>
          <a:r>
            <a:rPr lang="ru-RU" sz="1800" i="1" kern="1200" dirty="0" err="1" smtClean="0">
              <a:latin typeface="+mn-lt"/>
              <a:cs typeface="Arial" pitchFamily="34" charset="0"/>
            </a:rPr>
            <a:t>Солодянников</a:t>
          </a:r>
          <a:r>
            <a:rPr lang="ru-RU" sz="1800" i="1" kern="1200" dirty="0" smtClean="0">
              <a:latin typeface="+mn-lt"/>
              <a:cs typeface="Arial" pitchFamily="34" charset="0"/>
            </a:rPr>
            <a:t> Ю.В. </a:t>
          </a:r>
          <a:r>
            <a:rPr lang="ru-RU" sz="1800" kern="1200" dirty="0" smtClean="0">
              <a:latin typeface="+mn-lt"/>
              <a:cs typeface="Arial" pitchFamily="34" charset="0"/>
            </a:rPr>
            <a:t>Исследование идентифицируемости системы кровообращения // Автоматика и телемеханика, Т. 68, № 7, 2007.</a:t>
          </a:r>
          <a:endParaRPr lang="ru-RU" sz="1800" u="sng" kern="1200" baseline="0" dirty="0">
            <a:solidFill>
              <a:schemeClr val="tx1"/>
            </a:solidFill>
            <a:latin typeface="+mn-lt"/>
            <a:cs typeface="Arial" pitchFamily="34" charset="0"/>
          </a:endParaRPr>
        </a:p>
      </dsp:txBody>
      <dsp:txXfrm>
        <a:off x="1825791" y="0"/>
        <a:ext cx="6527633" cy="1551068"/>
      </dsp:txXfrm>
    </dsp:sp>
    <dsp:sp modelId="{21956C39-E68B-4054-A464-924F6B2721E3}">
      <dsp:nvSpPr>
        <dsp:cNvPr id="0" name=""/>
        <dsp:cNvSpPr/>
      </dsp:nvSpPr>
      <dsp:spPr>
        <a:xfrm>
          <a:off x="155106" y="155106"/>
          <a:ext cx="1670685" cy="124085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675716-F2B1-46FD-8F44-86B41255027B}">
      <dsp:nvSpPr>
        <dsp:cNvPr id="0" name=""/>
        <dsp:cNvSpPr/>
      </dsp:nvSpPr>
      <dsp:spPr>
        <a:xfrm>
          <a:off x="0" y="1706174"/>
          <a:ext cx="8353425" cy="1551068"/>
        </a:xfrm>
        <a:prstGeom prst="roundRect">
          <a:avLst>
            <a:gd name="adj" fmla="val 10000"/>
          </a:avLst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i="0" kern="1200" dirty="0" smtClean="0">
              <a:latin typeface="+mn-lt"/>
              <a:cs typeface="Arial" pitchFamily="34" charset="0"/>
            </a:rPr>
            <a:t>[</a:t>
          </a:r>
          <a:r>
            <a:rPr lang="ru-RU" sz="1800" i="0" kern="1200" dirty="0" smtClean="0">
              <a:latin typeface="+mn-lt"/>
              <a:cs typeface="Arial" pitchFamily="34" charset="0"/>
            </a:rPr>
            <a:t>4</a:t>
          </a:r>
          <a:r>
            <a:rPr lang="en-US" sz="1800" i="0" kern="1200" dirty="0" smtClean="0">
              <a:latin typeface="+mn-lt"/>
              <a:cs typeface="Arial" pitchFamily="34" charset="0"/>
            </a:rPr>
            <a:t>] </a:t>
          </a:r>
          <a:r>
            <a:rPr lang="ru-RU" sz="1800" i="1" kern="1200" dirty="0" smtClean="0">
              <a:latin typeface="+mn-lt"/>
              <a:cs typeface="Arial" pitchFamily="34" charset="0"/>
            </a:rPr>
            <a:t>Прошин А.П., </a:t>
          </a:r>
          <a:r>
            <a:rPr lang="ru-RU" sz="1800" i="1" kern="1200" dirty="0" err="1" smtClean="0">
              <a:latin typeface="+mn-lt"/>
              <a:cs typeface="Arial" pitchFamily="34" charset="0"/>
            </a:rPr>
            <a:t>Солодянников</a:t>
          </a:r>
          <a:r>
            <a:rPr lang="ru-RU" sz="1800" i="1" kern="1200" dirty="0" smtClean="0">
              <a:latin typeface="+mn-lt"/>
              <a:cs typeface="Arial" pitchFamily="34" charset="0"/>
            </a:rPr>
            <a:t> Ю.В. </a:t>
          </a:r>
          <a:r>
            <a:rPr lang="ru-RU" sz="1800" kern="1200" dirty="0" smtClean="0">
              <a:latin typeface="+mn-lt"/>
              <a:cs typeface="Arial" pitchFamily="34" charset="0"/>
            </a:rPr>
            <a:t>Идентификация параметров системы кровообращения // Автоматика и телемеханика, Т. 71, №8, 2010.</a:t>
          </a:r>
          <a:endParaRPr lang="ru-RU" sz="1800" u="sng" kern="1200" baseline="0" dirty="0">
            <a:solidFill>
              <a:srgbClr val="FFC000"/>
            </a:solidFill>
            <a:latin typeface="+mn-lt"/>
            <a:cs typeface="Arial" pitchFamily="34" charset="0"/>
          </a:endParaRPr>
        </a:p>
      </dsp:txBody>
      <dsp:txXfrm>
        <a:off x="1825791" y="1706174"/>
        <a:ext cx="6527633" cy="1551068"/>
      </dsp:txXfrm>
    </dsp:sp>
    <dsp:sp modelId="{D618D6DA-5E9F-46CD-9879-ACDA9E040072}">
      <dsp:nvSpPr>
        <dsp:cNvPr id="0" name=""/>
        <dsp:cNvSpPr/>
      </dsp:nvSpPr>
      <dsp:spPr>
        <a:xfrm>
          <a:off x="155106" y="1861281"/>
          <a:ext cx="1670685" cy="124085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D0802D-E98D-4AE1-B3E4-250946D754B2}">
      <dsp:nvSpPr>
        <dsp:cNvPr id="0" name=""/>
        <dsp:cNvSpPr/>
      </dsp:nvSpPr>
      <dsp:spPr>
        <a:xfrm>
          <a:off x="0" y="3412349"/>
          <a:ext cx="8353425" cy="1551068"/>
        </a:xfrm>
        <a:prstGeom prst="roundRect">
          <a:avLst>
            <a:gd name="adj" fmla="val 10000"/>
          </a:avLst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i="0" kern="1200" dirty="0" smtClean="0">
              <a:latin typeface="+mn-lt"/>
              <a:cs typeface="Arial" pitchFamily="34" charset="0"/>
            </a:rPr>
            <a:t>[</a:t>
          </a:r>
          <a:r>
            <a:rPr lang="ru-RU" sz="1800" i="0" kern="1200" dirty="0" smtClean="0">
              <a:latin typeface="+mn-lt"/>
              <a:cs typeface="Arial" pitchFamily="34" charset="0"/>
            </a:rPr>
            <a:t>5</a:t>
          </a:r>
          <a:r>
            <a:rPr lang="en-US" sz="1800" i="0" kern="1200" dirty="0" smtClean="0">
              <a:latin typeface="+mn-lt"/>
              <a:cs typeface="Arial" pitchFamily="34" charset="0"/>
            </a:rPr>
            <a:t>] </a:t>
          </a:r>
          <a:r>
            <a:rPr lang="ru-RU" sz="1800" i="1" kern="1200" dirty="0" smtClean="0">
              <a:latin typeface="+mn-lt"/>
              <a:cs typeface="Arial" pitchFamily="34" charset="0"/>
            </a:rPr>
            <a:t>Прошин А.П., </a:t>
          </a:r>
          <a:r>
            <a:rPr lang="ru-RU" sz="1800" i="1" kern="1200" dirty="0" err="1" smtClean="0">
              <a:latin typeface="+mn-lt"/>
              <a:cs typeface="Arial" pitchFamily="34" charset="0"/>
            </a:rPr>
            <a:t>Солодянников</a:t>
          </a:r>
          <a:r>
            <a:rPr lang="ru-RU" sz="1800" i="1" kern="1200" dirty="0" smtClean="0">
              <a:latin typeface="+mn-lt"/>
              <a:cs typeface="Arial" pitchFamily="34" charset="0"/>
            </a:rPr>
            <a:t> Ю.В. </a:t>
          </a:r>
          <a:r>
            <a:rPr lang="ru-RU" sz="1800" b="0" i="0" kern="1200" dirty="0" smtClean="0">
              <a:latin typeface="+mn-lt"/>
              <a:cs typeface="Arial" panose="020B0604020202020204" pitchFamily="34" charset="0"/>
            </a:rPr>
            <a:t>Математическое моделирование лактатного обмена и его применение в спорте</a:t>
          </a:r>
          <a:r>
            <a:rPr lang="ru-RU" sz="1800" kern="1200" dirty="0" smtClean="0">
              <a:latin typeface="+mn-lt"/>
              <a:cs typeface="Arial" pitchFamily="34" charset="0"/>
            </a:rPr>
            <a:t> // Автоматика и телемеханика, Т. 74, №6, 2013.</a:t>
          </a:r>
          <a:endParaRPr lang="ru-RU" sz="1800" u="sng" kern="1200" baseline="0" dirty="0">
            <a:solidFill>
              <a:srgbClr val="FFC000"/>
            </a:solidFill>
            <a:latin typeface="+mn-lt"/>
            <a:cs typeface="Arial" pitchFamily="34" charset="0"/>
          </a:endParaRPr>
        </a:p>
      </dsp:txBody>
      <dsp:txXfrm>
        <a:off x="1825791" y="3412349"/>
        <a:ext cx="6527633" cy="1551068"/>
      </dsp:txXfrm>
    </dsp:sp>
    <dsp:sp modelId="{72962E71-C056-4044-9EB6-009E5621045E}">
      <dsp:nvSpPr>
        <dsp:cNvPr id="0" name=""/>
        <dsp:cNvSpPr/>
      </dsp:nvSpPr>
      <dsp:spPr>
        <a:xfrm>
          <a:off x="155106" y="3567456"/>
          <a:ext cx="1670685" cy="124085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7C3920-29B6-41DE-A799-8505BC24381E}">
      <dsp:nvSpPr>
        <dsp:cNvPr id="0" name=""/>
        <dsp:cNvSpPr/>
      </dsp:nvSpPr>
      <dsp:spPr>
        <a:xfrm>
          <a:off x="2727689" y="2054"/>
          <a:ext cx="1391406" cy="718193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baseline="0" dirty="0" smtClean="0">
              <a:solidFill>
                <a:srgbClr val="FFFFFF"/>
              </a:solidFill>
              <a:latin typeface="Arial" pitchFamily="34" charset="0"/>
              <a:ea typeface="+mn-ea"/>
              <a:cs typeface="+mn-cs"/>
            </a:rPr>
            <a:t>Обмен веществ</a:t>
          </a:r>
          <a:endParaRPr lang="ru-RU" sz="1100" kern="1200" baseline="0" dirty="0">
            <a:solidFill>
              <a:srgbClr val="FFFFFF"/>
            </a:solidFill>
            <a:latin typeface="Arial" pitchFamily="34" charset="0"/>
            <a:ea typeface="+mn-ea"/>
            <a:cs typeface="+mn-cs"/>
          </a:endParaRPr>
        </a:p>
      </dsp:txBody>
      <dsp:txXfrm>
        <a:off x="2762748" y="37113"/>
        <a:ext cx="1321288" cy="648075"/>
      </dsp:txXfrm>
    </dsp:sp>
    <dsp:sp modelId="{60D07B21-F38B-4B78-AD1C-81569A2074C9}">
      <dsp:nvSpPr>
        <dsp:cNvPr id="0" name=""/>
        <dsp:cNvSpPr/>
      </dsp:nvSpPr>
      <dsp:spPr>
        <a:xfrm>
          <a:off x="1732316" y="361151"/>
          <a:ext cx="3382152" cy="3382152"/>
        </a:xfrm>
        <a:custGeom>
          <a:avLst/>
          <a:gdLst/>
          <a:ahLst/>
          <a:cxnLst/>
          <a:rect l="0" t="0" r="0" b="0"/>
          <a:pathLst>
            <a:path>
              <a:moveTo>
                <a:pt x="2392885" y="152008"/>
              </a:moveTo>
              <a:arcTo wR="1691970" hR="1691970" stAng="17668362" swAng="1194820"/>
            </a:path>
          </a:pathLst>
        </a:custGeom>
        <a:noFill/>
        <a:ln w="9525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04A141-279D-4354-907E-58AF8FA44135}">
      <dsp:nvSpPr>
        <dsp:cNvPr id="0" name=""/>
        <dsp:cNvSpPr/>
      </dsp:nvSpPr>
      <dsp:spPr>
        <a:xfrm>
          <a:off x="4188132" y="847592"/>
          <a:ext cx="1399549" cy="718193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rgbClr val="FFFFFF"/>
              </a:solidFill>
              <a:latin typeface="Arial" pitchFamily="34" charset="0"/>
              <a:ea typeface="+mn-ea"/>
              <a:cs typeface="+mn-cs"/>
            </a:rPr>
            <a:t>Регуляция </a:t>
          </a:r>
          <a:r>
            <a:rPr lang="ru-RU" sz="1100" kern="1200" baseline="0" dirty="0" smtClean="0">
              <a:solidFill>
                <a:srgbClr val="FFFFFF"/>
              </a:solidFill>
              <a:latin typeface="Arial" pitchFamily="34" charset="0"/>
              <a:ea typeface="+mn-ea"/>
              <a:cs typeface="+mn-cs"/>
            </a:rPr>
            <a:t>сердечного</a:t>
          </a:r>
          <a:r>
            <a:rPr lang="ru-RU" sz="1100" kern="1200" dirty="0" smtClean="0">
              <a:solidFill>
                <a:srgbClr val="FFFFFF"/>
              </a:solidFill>
              <a:latin typeface="Arial" pitchFamily="34" charset="0"/>
              <a:ea typeface="+mn-ea"/>
              <a:cs typeface="+mn-cs"/>
            </a:rPr>
            <a:t> выброса</a:t>
          </a:r>
          <a:endParaRPr lang="ru-RU" sz="1100" kern="1200" dirty="0">
            <a:solidFill>
              <a:srgbClr val="FFFFFF"/>
            </a:solidFill>
            <a:latin typeface="Arial" pitchFamily="34" charset="0"/>
            <a:ea typeface="+mn-ea"/>
            <a:cs typeface="+mn-cs"/>
          </a:endParaRPr>
        </a:p>
      </dsp:txBody>
      <dsp:txXfrm>
        <a:off x="4223191" y="882651"/>
        <a:ext cx="1329431" cy="648075"/>
      </dsp:txXfrm>
    </dsp:sp>
    <dsp:sp modelId="{B3F6ADC0-B44D-4AC1-A96B-539D20C16F87}">
      <dsp:nvSpPr>
        <dsp:cNvPr id="0" name=""/>
        <dsp:cNvSpPr/>
      </dsp:nvSpPr>
      <dsp:spPr>
        <a:xfrm>
          <a:off x="1705745" y="261818"/>
          <a:ext cx="3382152" cy="3382152"/>
        </a:xfrm>
        <a:custGeom>
          <a:avLst/>
          <a:gdLst/>
          <a:ahLst/>
          <a:cxnLst/>
          <a:rect l="0" t="0" r="0" b="0"/>
          <a:pathLst>
            <a:path>
              <a:moveTo>
                <a:pt x="3340928" y="1312887"/>
              </a:moveTo>
              <a:arcTo wR="1691970" hR="1691970" stAng="20823185" swAng="1780294"/>
            </a:path>
          </a:pathLst>
        </a:custGeom>
        <a:noFill/>
        <a:ln w="9525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FDC8B9-0853-42E6-B546-33F78A2FED4E}">
      <dsp:nvSpPr>
        <dsp:cNvPr id="0" name=""/>
        <dsp:cNvSpPr/>
      </dsp:nvSpPr>
      <dsp:spPr>
        <a:xfrm>
          <a:off x="4178476" y="2447754"/>
          <a:ext cx="1399549" cy="718193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rgbClr val="FFFFFF"/>
              </a:solidFill>
              <a:latin typeface="Arial" pitchFamily="34" charset="0"/>
              <a:ea typeface="+mn-ea"/>
              <a:cs typeface="+mn-cs"/>
            </a:rPr>
            <a:t>Антропометрия (аллометрические законы)</a:t>
          </a:r>
          <a:endParaRPr lang="ru-RU" sz="1100" kern="1200" dirty="0">
            <a:solidFill>
              <a:srgbClr val="FFFFFF"/>
            </a:solidFill>
            <a:latin typeface="Arial" pitchFamily="34" charset="0"/>
            <a:ea typeface="+mn-ea"/>
            <a:cs typeface="+mn-cs"/>
          </a:endParaRPr>
        </a:p>
      </dsp:txBody>
      <dsp:txXfrm>
        <a:off x="4213535" y="2482813"/>
        <a:ext cx="1329431" cy="648075"/>
      </dsp:txXfrm>
    </dsp:sp>
    <dsp:sp modelId="{4B6BDD39-3012-47E9-9916-FC9E3303DD8D}">
      <dsp:nvSpPr>
        <dsp:cNvPr id="0" name=""/>
        <dsp:cNvSpPr/>
      </dsp:nvSpPr>
      <dsp:spPr>
        <a:xfrm>
          <a:off x="1611809" y="421432"/>
          <a:ext cx="3382152" cy="3382152"/>
        </a:xfrm>
        <a:custGeom>
          <a:avLst/>
          <a:gdLst/>
          <a:ahLst/>
          <a:cxnLst/>
          <a:rect l="0" t="0" r="0" b="0"/>
          <a:pathLst>
            <a:path>
              <a:moveTo>
                <a:pt x="3011528" y="2750994"/>
              </a:moveTo>
              <a:arcTo wR="1691970" hR="1691970" stAng="2324947" swAng="1331744"/>
            </a:path>
          </a:pathLst>
        </a:custGeom>
        <a:noFill/>
        <a:ln w="9525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6B5A42-51C1-4283-8B31-1050F7B077A0}">
      <dsp:nvSpPr>
        <dsp:cNvPr id="0" name=""/>
        <dsp:cNvSpPr/>
      </dsp:nvSpPr>
      <dsp:spPr>
        <a:xfrm>
          <a:off x="2727689" y="3384207"/>
          <a:ext cx="1391406" cy="718193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rgbClr val="FFFFFF"/>
              </a:solidFill>
              <a:latin typeface="Arial" pitchFamily="34" charset="0"/>
              <a:ea typeface="+mn-ea"/>
              <a:cs typeface="+mn-cs"/>
            </a:rPr>
            <a:t>Нервно-гуморальное управление</a:t>
          </a:r>
          <a:endParaRPr lang="ru-RU" sz="1100" kern="1200" dirty="0">
            <a:solidFill>
              <a:srgbClr val="FFFFFF"/>
            </a:solidFill>
            <a:latin typeface="Arial" pitchFamily="34" charset="0"/>
            <a:ea typeface="+mn-ea"/>
            <a:cs typeface="+mn-cs"/>
          </a:endParaRPr>
        </a:p>
      </dsp:txBody>
      <dsp:txXfrm>
        <a:off x="2762748" y="3419266"/>
        <a:ext cx="1321288" cy="648075"/>
      </dsp:txXfrm>
    </dsp:sp>
    <dsp:sp modelId="{8EF59EB3-C38B-4121-BAB6-A2D86304CBDA}">
      <dsp:nvSpPr>
        <dsp:cNvPr id="0" name=""/>
        <dsp:cNvSpPr/>
      </dsp:nvSpPr>
      <dsp:spPr>
        <a:xfrm>
          <a:off x="1732316" y="361151"/>
          <a:ext cx="3382152" cy="3382152"/>
        </a:xfrm>
        <a:custGeom>
          <a:avLst/>
          <a:gdLst/>
          <a:ahLst/>
          <a:cxnLst/>
          <a:rect l="0" t="0" r="0" b="0"/>
          <a:pathLst>
            <a:path>
              <a:moveTo>
                <a:pt x="991055" y="3231932"/>
              </a:moveTo>
              <a:arcTo wR="1691970" hR="1691970" stAng="6868362" swAng="1194820"/>
            </a:path>
          </a:pathLst>
        </a:custGeom>
        <a:noFill/>
        <a:ln w="9525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047A55-DFC1-49EC-B121-29B2A729229C}">
      <dsp:nvSpPr>
        <dsp:cNvPr id="0" name=""/>
        <dsp:cNvSpPr/>
      </dsp:nvSpPr>
      <dsp:spPr>
        <a:xfrm>
          <a:off x="1259102" y="2538669"/>
          <a:ext cx="1399549" cy="718193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baseline="0" dirty="0" smtClean="0">
              <a:solidFill>
                <a:srgbClr val="FFFFFF"/>
              </a:solidFill>
              <a:latin typeface="Arial" pitchFamily="34" charset="0"/>
              <a:ea typeface="+mn-ea"/>
              <a:cs typeface="+mn-cs"/>
            </a:rPr>
            <a:t>Желудочки сердца</a:t>
          </a:r>
          <a:endParaRPr lang="ru-RU" sz="1100" kern="1200" baseline="0" dirty="0">
            <a:solidFill>
              <a:srgbClr val="FFFFFF"/>
            </a:solidFill>
            <a:latin typeface="Arial" pitchFamily="34" charset="0"/>
            <a:ea typeface="+mn-ea"/>
            <a:cs typeface="+mn-cs"/>
          </a:endParaRPr>
        </a:p>
      </dsp:txBody>
      <dsp:txXfrm>
        <a:off x="1294161" y="2573728"/>
        <a:ext cx="1329431" cy="648075"/>
      </dsp:txXfrm>
    </dsp:sp>
    <dsp:sp modelId="{F3CEE670-BB6E-4FCE-AE9D-E26702DC319B}">
      <dsp:nvSpPr>
        <dsp:cNvPr id="0" name=""/>
        <dsp:cNvSpPr/>
      </dsp:nvSpPr>
      <dsp:spPr>
        <a:xfrm>
          <a:off x="1732316" y="361151"/>
          <a:ext cx="3382152" cy="3382152"/>
        </a:xfrm>
        <a:custGeom>
          <a:avLst/>
          <a:gdLst/>
          <a:ahLst/>
          <a:cxnLst/>
          <a:rect l="0" t="0" r="0" b="0"/>
          <a:pathLst>
            <a:path>
              <a:moveTo>
                <a:pt x="68826" y="2169639"/>
              </a:moveTo>
              <a:arcTo wR="1691970" hR="1691970" stAng="9816095" swAng="1967810"/>
            </a:path>
          </a:pathLst>
        </a:custGeom>
        <a:noFill/>
        <a:ln w="9525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3876E4-3E4F-4EDF-AE28-6C5E5E5D0896}">
      <dsp:nvSpPr>
        <dsp:cNvPr id="0" name=""/>
        <dsp:cNvSpPr/>
      </dsp:nvSpPr>
      <dsp:spPr>
        <a:xfrm>
          <a:off x="1259102" y="847592"/>
          <a:ext cx="1399549" cy="718193"/>
        </a:xfrm>
        <a:prstGeom prst="roundRect">
          <a:avLst/>
        </a:prstGeom>
        <a:solidFill>
          <a:srgbClr val="87A91B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baseline="0" dirty="0" smtClean="0">
              <a:solidFill>
                <a:srgbClr val="FFFFFF"/>
              </a:solidFill>
              <a:latin typeface="Arial" pitchFamily="34" charset="0"/>
              <a:ea typeface="+mn-ea"/>
              <a:cs typeface="+mn-cs"/>
            </a:rPr>
            <a:t>Сосудистое русло</a:t>
          </a:r>
          <a:endParaRPr lang="ru-RU" sz="1100" kern="1200" baseline="0" dirty="0">
            <a:solidFill>
              <a:srgbClr val="FFFFFF"/>
            </a:solidFill>
            <a:latin typeface="Arial" pitchFamily="34" charset="0"/>
            <a:ea typeface="+mn-ea"/>
            <a:cs typeface="+mn-cs"/>
          </a:endParaRPr>
        </a:p>
      </dsp:txBody>
      <dsp:txXfrm>
        <a:off x="1294161" y="882651"/>
        <a:ext cx="1329431" cy="648075"/>
      </dsp:txXfrm>
    </dsp:sp>
    <dsp:sp modelId="{CA5A132C-9FBF-460B-BB0F-E7A63B25A750}">
      <dsp:nvSpPr>
        <dsp:cNvPr id="0" name=""/>
        <dsp:cNvSpPr/>
      </dsp:nvSpPr>
      <dsp:spPr>
        <a:xfrm>
          <a:off x="1732316" y="361151"/>
          <a:ext cx="3382152" cy="3382152"/>
        </a:xfrm>
        <a:custGeom>
          <a:avLst/>
          <a:gdLst/>
          <a:ahLst/>
          <a:cxnLst/>
          <a:rect l="0" t="0" r="0" b="0"/>
          <a:pathLst>
            <a:path>
              <a:moveTo>
                <a:pt x="508448" y="482822"/>
              </a:moveTo>
              <a:arcTo wR="1691970" hR="1691970" stAng="13536818" swAng="1194820"/>
            </a:path>
          </a:pathLst>
        </a:custGeom>
        <a:noFill/>
        <a:ln w="9525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18DB41-D43B-4D66-9506-CBAF96900281}">
      <dsp:nvSpPr>
        <dsp:cNvPr id="0" name=""/>
        <dsp:cNvSpPr/>
      </dsp:nvSpPr>
      <dsp:spPr>
        <a:xfrm>
          <a:off x="1910" y="788571"/>
          <a:ext cx="2588185" cy="259480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smtClean="0"/>
            <a:t> </a:t>
          </a:r>
          <a:endParaRPr lang="ru-RU" sz="6500" kern="1200" dirty="0"/>
        </a:p>
      </dsp:txBody>
      <dsp:txXfrm>
        <a:off x="77715" y="864376"/>
        <a:ext cx="2436575" cy="2443196"/>
      </dsp:txXfrm>
    </dsp:sp>
    <dsp:sp modelId="{8DE2EB1E-E4EB-404B-8976-A73850989801}">
      <dsp:nvSpPr>
        <dsp:cNvPr id="0" name=""/>
        <dsp:cNvSpPr/>
      </dsp:nvSpPr>
      <dsp:spPr>
        <a:xfrm rot="29638">
          <a:off x="2695665" y="1780439"/>
          <a:ext cx="642156" cy="64187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i="1" kern="1200" dirty="0" smtClean="0"/>
            <a:t>A</a:t>
          </a:r>
          <a:endParaRPr lang="ru-RU" sz="2700" i="1" kern="1200" dirty="0"/>
        </a:p>
      </dsp:txBody>
      <dsp:txXfrm>
        <a:off x="2695669" y="1907983"/>
        <a:ext cx="449595" cy="385122"/>
      </dsp:txXfrm>
    </dsp:sp>
    <dsp:sp modelId="{45770083-2E1F-492E-8394-E0111FBF0D83}">
      <dsp:nvSpPr>
        <dsp:cNvPr id="0" name=""/>
        <dsp:cNvSpPr/>
      </dsp:nvSpPr>
      <dsp:spPr>
        <a:xfrm>
          <a:off x="3362044" y="842550"/>
          <a:ext cx="3274546" cy="255070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smtClean="0"/>
            <a:t> </a:t>
          </a:r>
          <a:endParaRPr lang="ru-RU" sz="6500" kern="1200" dirty="0"/>
        </a:p>
      </dsp:txBody>
      <dsp:txXfrm>
        <a:off x="3436752" y="917258"/>
        <a:ext cx="3125130" cy="240128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4#6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4#6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9BCE0C-CD74-4A59-802C-6D2F8C15331A}" type="datetimeFigureOut">
              <a:rPr lang="ru-RU" smtClean="0"/>
              <a:t>14.12.2015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98501B-77B5-4365-9881-C6E19A3C1E4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14561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4FDEA8-CBB8-46CC-9562-028963DBC55A}" type="datetimeFigureOut">
              <a:rPr lang="ru-RU" smtClean="0"/>
              <a:t>14.12.2015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8BD8E7-1312-41F3-99C4-6DA5AF89196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2084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8200" y="1600200"/>
            <a:ext cx="10515600" cy="224028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38200" y="3854659"/>
            <a:ext cx="10515600" cy="1143000"/>
          </a:xfrm>
        </p:spPr>
        <p:txBody>
          <a:bodyPr>
            <a:normAutofit/>
          </a:bodyPr>
          <a:lstStyle>
            <a:lvl1pPr marL="0" indent="0" algn="ctr"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304800" y="304800"/>
            <a:ext cx="11582400" cy="624840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8153400" y="0"/>
            <a:ext cx="40386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532813" y="4591761"/>
            <a:ext cx="3125787" cy="1580440"/>
          </a:xfrm>
        </p:spPr>
        <p:txBody>
          <a:bodyPr/>
          <a:lstStyle>
            <a:lvl1pPr marL="0" indent="0">
              <a:spcBef>
                <a:spcPts val="8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32813" y="1714500"/>
            <a:ext cx="3125787" cy="2877260"/>
          </a:xfrm>
        </p:spPr>
        <p:txBody>
          <a:bodyPr anchor="b"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6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8101584" cy="6857999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ru-RU" smtClean="0"/>
              <a:t>14.12.2015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457200"/>
            <a:ext cx="1943100" cy="57197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24000" y="457200"/>
            <a:ext cx="7048500" cy="57197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ru-RU" smtClean="0"/>
              <a:t>14.12.2015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 с картинками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0" y="4800600"/>
            <a:ext cx="12192000" cy="2057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5115656"/>
            <a:ext cx="11125200" cy="914400"/>
          </a:xfrm>
        </p:spPr>
        <p:txBody>
          <a:bodyPr anchor="b">
            <a:normAutofit/>
          </a:bodyPr>
          <a:lstStyle>
            <a:lvl1pPr algn="ctr">
              <a:defRPr sz="4400" spc="-50" baseline="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6043123"/>
            <a:ext cx="11125200" cy="5715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9" name="Рисунок 2"/>
          <p:cNvSpPr>
            <a:spLocks noGrp="1"/>
          </p:cNvSpPr>
          <p:nvPr>
            <p:ph type="pic" idx="10"/>
          </p:nvPr>
        </p:nvSpPr>
        <p:spPr>
          <a:xfrm>
            <a:off x="1" y="1"/>
            <a:ext cx="4023360" cy="4745736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13" name="Рисунок 2"/>
          <p:cNvSpPr>
            <a:spLocks noGrp="1"/>
          </p:cNvSpPr>
          <p:nvPr>
            <p:ph type="pic" idx="11"/>
          </p:nvPr>
        </p:nvSpPr>
        <p:spPr>
          <a:xfrm>
            <a:off x="4084320" y="1"/>
            <a:ext cx="4023360" cy="4745736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14" name="Рисунок 2"/>
          <p:cNvSpPr>
            <a:spLocks noGrp="1"/>
          </p:cNvSpPr>
          <p:nvPr>
            <p:ph type="pic" idx="12"/>
          </p:nvPr>
        </p:nvSpPr>
        <p:spPr>
          <a:xfrm>
            <a:off x="8168640" y="1"/>
            <a:ext cx="4023360" cy="4745736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37454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ru-RU" smtClean="0"/>
              <a:t>14.12.2015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 раздела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304800" y="304800"/>
            <a:ext cx="11582400" cy="624840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2514600"/>
            <a:ext cx="10515600" cy="2743200"/>
          </a:xfrm>
        </p:spPr>
        <p:txBody>
          <a:bodyPr anchor="b">
            <a:normAutofit/>
          </a:bodyPr>
          <a:lstStyle>
            <a:lvl1pPr algn="ctr">
              <a:defRPr sz="4400" spc="-50" baseline="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5257800"/>
            <a:ext cx="1051560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24000" y="1714500"/>
            <a:ext cx="4495800" cy="446227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714500"/>
            <a:ext cx="4495800" cy="446227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ru-RU" smtClean="0"/>
              <a:t>14.12.2015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7048" y="1733162"/>
            <a:ext cx="4498848" cy="6858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527048" y="2481943"/>
            <a:ext cx="4498848" cy="369025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733162"/>
            <a:ext cx="4498848" cy="6858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481943"/>
            <a:ext cx="4498848" cy="369025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ru-RU" smtClean="0"/>
              <a:t>14.12.2015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ru-RU" smtClean="0"/>
              <a:t>14.12.2015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1812" y="1714498"/>
            <a:ext cx="3506788" cy="2880360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0352" y="457200"/>
            <a:ext cx="7242111" cy="5715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51812" y="4590288"/>
            <a:ext cx="3514564" cy="1581912"/>
          </a:xfrm>
        </p:spPr>
        <p:txBody>
          <a:bodyPr/>
          <a:lstStyle>
            <a:lvl1pPr marL="0" indent="0">
              <a:spcBef>
                <a:spcPts val="8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ru-RU" smtClean="0"/>
              <a:t>14.12.2015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0" y="6583680"/>
            <a:ext cx="12192000" cy="2743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4572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4000" y="1714500"/>
            <a:ext cx="91440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187908" y="6601556"/>
            <a:ext cx="1534064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37CC0096-1860-4642-9CD2-0079EA5E7CD1}" type="datetimeFigureOut">
              <a:rPr lang="ru-RU" smtClean="0"/>
              <a:pPr/>
              <a:t>14.12.2015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523999" y="6601556"/>
            <a:ext cx="6491381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894499" y="6601556"/>
            <a:ext cx="77350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E31375A4-56A4-47D6-9801-1991572033F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 cap="all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4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mara-dialog.ru/help/rus/help.htm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27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.v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6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38200" y="3823289"/>
            <a:ext cx="10515600" cy="2520361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Часть 1</a:t>
            </a:r>
          </a:p>
          <a:p>
            <a:r>
              <a:rPr lang="ru-RU" dirty="0" smtClean="0"/>
              <a:t>Обзор </a:t>
            </a:r>
            <a:r>
              <a:rPr lang="ru-RU" dirty="0"/>
              <a:t>математической модели физиологических систем организма и оснований технологии физиологического </a:t>
            </a:r>
            <a:r>
              <a:rPr lang="ru-RU" dirty="0" smtClean="0"/>
              <a:t>аватара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ru-RU" sz="1700" i="1" dirty="0" smtClean="0"/>
              <a:t>©</a:t>
            </a:r>
            <a:r>
              <a:rPr lang="ru-RU" sz="1700" i="1" dirty="0"/>
              <a:t> </a:t>
            </a:r>
            <a:r>
              <a:rPr lang="ru-RU" sz="1700" i="1" dirty="0" smtClean="0"/>
              <a:t>2015</a:t>
            </a:r>
            <a:r>
              <a:rPr lang="ru-RU" sz="1700" i="1" dirty="0"/>
              <a:t> Самара-Диалог 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771526"/>
            <a:ext cx="10515600" cy="155458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2200" i="1" dirty="0"/>
              <a:t>Солодянников Ю. В</a:t>
            </a:r>
            <a:r>
              <a:rPr lang="ru-RU" sz="2200" i="1" dirty="0" smtClean="0"/>
              <a:t>.</a:t>
            </a:r>
            <a:r>
              <a:rPr lang="en-US" sz="2200" i="1" dirty="0" smtClean="0"/>
              <a:t/>
            </a:r>
            <a:br>
              <a:rPr lang="en-US" sz="2200" i="1" dirty="0" smtClean="0"/>
            </a:br>
            <a:r>
              <a:rPr lang="ru-RU" sz="2200" i="1" dirty="0" smtClean="0"/>
              <a:t>Прошин А. П.</a:t>
            </a:r>
            <a:r>
              <a:rPr lang="ru-RU" sz="2400" i="1" dirty="0" smtClean="0"/>
              <a:t/>
            </a:r>
            <a:br>
              <a:rPr lang="ru-RU" sz="2400" i="1" dirty="0" smtClean="0"/>
            </a:br>
            <a:r>
              <a:rPr lang="ru-RU" sz="3200" i="1" dirty="0" smtClean="0"/>
              <a:t/>
            </a:r>
            <a:br>
              <a:rPr lang="ru-RU" sz="3200" i="1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Технология </a:t>
            </a:r>
            <a:r>
              <a:rPr lang="ru-RU" sz="3200" dirty="0"/>
              <a:t>физиологического аватара в задачах спорта</a:t>
            </a:r>
            <a:endParaRPr lang="ru-RU" sz="3200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079" y="2439777"/>
            <a:ext cx="1269841" cy="1269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391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981200" y="115888"/>
            <a:ext cx="8229600" cy="850900"/>
          </a:xfrm>
        </p:spPr>
        <p:txBody>
          <a:bodyPr>
            <a:normAutofit/>
          </a:bodyPr>
          <a:lstStyle/>
          <a:p>
            <a:pPr eaLnBrk="1" hangingPunct="1">
              <a:lnSpc>
                <a:spcPct val="75000"/>
              </a:lnSpc>
              <a:defRPr/>
            </a:pPr>
            <a:r>
              <a:rPr lang="ru-RU" sz="3600" dirty="0" smtClean="0"/>
              <a:t>модель</a:t>
            </a:r>
            <a:endParaRPr lang="ru-RU" sz="3600" dirty="0"/>
          </a:p>
        </p:txBody>
      </p:sp>
      <p:sp>
        <p:nvSpPr>
          <p:cNvPr id="9219" name="Line 4"/>
          <p:cNvSpPr>
            <a:spLocks noChangeShapeType="1"/>
          </p:cNvSpPr>
          <p:nvPr/>
        </p:nvSpPr>
        <p:spPr bwMode="auto">
          <a:xfrm>
            <a:off x="1919289" y="1052513"/>
            <a:ext cx="8353425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21" name="Rectangle 7"/>
          <p:cNvSpPr>
            <a:spLocks noChangeArrowheads="1"/>
          </p:cNvSpPr>
          <p:nvPr/>
        </p:nvSpPr>
        <p:spPr bwMode="auto">
          <a:xfrm>
            <a:off x="1524001" y="2677597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9223" name="AutoShape 11" descr="D:\%D0%9D%D0%B0%D1%83%D0%BA%D0%B0\%D0%98%D1%81%D1%81%D0%BB%D0%B5%D0%B4%D0%BE%D0%B2%D0%B0%D0%BD%D0%B8%D1%8F %D0%BF%D0%BE %D1%81%D0%B5%D1%80%D0%B4%D0%B5%D1%87%D0%BD%D0%BE%D0%BC%D1%83 %D0%BF%D1%80%D0%BE%D0%B5%D0%BA%D1%82%D1%83\Builder2007\Circulation\help\images\rus\object.jp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24" name="AutoShape 13" descr="D:\%D0%9D%D0%B0%D1%83%D0%BA%D0%B0\%D0%98%D1%81%D1%81%D0%BB%D0%B5%D0%B4%D0%BE%D0%B2%D0%B0%D0%BD%D0%B8%D1%8F %D0%BF%D0%BE %D1%81%D0%B5%D1%80%D0%B4%D0%B5%D1%87%D0%BD%D0%BE%D0%BC%D1%83 %D0%BF%D1%80%D0%BE%D0%B5%D0%BA%D1%82%D1%83\Builder2007\Circulation\help\images\rus\object.jp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9286" y="3724867"/>
            <a:ext cx="8291514" cy="1452047"/>
          </a:xfrm>
          <a:prstGeom prst="rect">
            <a:avLst/>
          </a:prstGeom>
        </p:spPr>
      </p:pic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1919289" y="1590952"/>
            <a:ext cx="8353425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 smtClean="0"/>
              <a:t>Детальное описание уравнений модели системы кровообращения опубликовано в сети интернет на специально разработанном справочном сайте по адресу:</a:t>
            </a:r>
          </a:p>
          <a:p>
            <a:pPr algn="ctr">
              <a:spcBef>
                <a:spcPct val="50000"/>
              </a:spcBef>
            </a:pP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www.samara-dialog.ru/help/rus/help.htm</a:t>
            </a:r>
            <a:r>
              <a:rPr lang="ru-RU" dirty="0" smtClean="0"/>
              <a:t> .</a:t>
            </a:r>
          </a:p>
          <a:p>
            <a:pPr algn="just">
              <a:spcBef>
                <a:spcPct val="50000"/>
              </a:spcBef>
            </a:pPr>
            <a:r>
              <a:rPr lang="ru-RU" dirty="0" smtClean="0"/>
              <a:t>Здесь же ограничимся ее общим представлением, классификацией как математического объекта и свойств, наиболее важных для численной реализации. </a:t>
            </a:r>
            <a:endParaRPr lang="en-US" dirty="0"/>
          </a:p>
        </p:txBody>
      </p:sp>
      <p:sp>
        <p:nvSpPr>
          <p:cNvPr id="17" name="Заголовок 2"/>
          <p:cNvSpPr txBox="1">
            <a:spLocks/>
          </p:cNvSpPr>
          <p:nvPr/>
        </p:nvSpPr>
        <p:spPr>
          <a:xfrm>
            <a:off x="1919289" y="1095497"/>
            <a:ext cx="8353425" cy="32159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/>
              <a:t>СИСТЕМА КРОВООБРАЩЕНИЯ. Общее представление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42352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981200" y="115888"/>
            <a:ext cx="8229600" cy="850900"/>
          </a:xfrm>
        </p:spPr>
        <p:txBody>
          <a:bodyPr>
            <a:normAutofit/>
          </a:bodyPr>
          <a:lstStyle/>
          <a:p>
            <a:pPr eaLnBrk="1" hangingPunct="1">
              <a:lnSpc>
                <a:spcPct val="75000"/>
              </a:lnSpc>
              <a:defRPr/>
            </a:pPr>
            <a:r>
              <a:rPr lang="ru-RU" sz="3600" dirty="0" smtClean="0"/>
              <a:t>модель</a:t>
            </a:r>
            <a:endParaRPr lang="ru-RU" sz="3600" dirty="0"/>
          </a:p>
        </p:txBody>
      </p:sp>
      <p:sp>
        <p:nvSpPr>
          <p:cNvPr id="9219" name="Line 4"/>
          <p:cNvSpPr>
            <a:spLocks noChangeShapeType="1"/>
          </p:cNvSpPr>
          <p:nvPr/>
        </p:nvSpPr>
        <p:spPr bwMode="auto">
          <a:xfrm>
            <a:off x="1919289" y="1052513"/>
            <a:ext cx="8353425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21" name="Rectangle 7"/>
          <p:cNvSpPr>
            <a:spLocks noChangeArrowheads="1"/>
          </p:cNvSpPr>
          <p:nvPr/>
        </p:nvSpPr>
        <p:spPr bwMode="auto">
          <a:xfrm>
            <a:off x="1524001" y="2677597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9223" name="AutoShape 11" descr="D:\%D0%9D%D0%B0%D1%83%D0%BA%D0%B0\%D0%98%D1%81%D1%81%D0%BB%D0%B5%D0%B4%D0%BE%D0%B2%D0%B0%D0%BD%D0%B8%D1%8F %D0%BF%D0%BE %D1%81%D0%B5%D1%80%D0%B4%D0%B5%D1%87%D0%BD%D0%BE%D0%BC%D1%83 %D0%BF%D1%80%D0%BE%D0%B5%D0%BA%D1%82%D1%83\Builder2007\Circulation\help\images\rus\object.jp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24" name="AutoShape 13" descr="D:\%D0%9D%D0%B0%D1%83%D0%BA%D0%B0\%D0%98%D1%81%D1%81%D0%BB%D0%B5%D0%B4%D0%BE%D0%B2%D0%B0%D0%BD%D0%B8%D1%8F %D0%BF%D0%BE %D1%81%D0%B5%D1%80%D0%B4%D0%B5%D1%87%D0%BD%D0%BE%D0%BC%D1%83 %D0%BF%D1%80%D0%BE%D0%B5%D0%BA%D1%82%D1%83\Builder2007\Circulation\help\images\rus\object.jp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8106" y="4175355"/>
            <a:ext cx="8353425" cy="200733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9287" y="1509052"/>
            <a:ext cx="8352244" cy="2627604"/>
          </a:xfrm>
          <a:prstGeom prst="rect">
            <a:avLst/>
          </a:prstGeom>
        </p:spPr>
      </p:pic>
      <p:sp>
        <p:nvSpPr>
          <p:cNvPr id="13" name="Заголовок 2"/>
          <p:cNvSpPr txBox="1">
            <a:spLocks/>
          </p:cNvSpPr>
          <p:nvPr/>
        </p:nvSpPr>
        <p:spPr>
          <a:xfrm>
            <a:off x="1919289" y="1095497"/>
            <a:ext cx="8353425" cy="32159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/>
              <a:t>СИСТЕМА КРОВООБРАЩЕНИЯ. Общее представление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316388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981200" y="115888"/>
            <a:ext cx="8229600" cy="850900"/>
          </a:xfrm>
        </p:spPr>
        <p:txBody>
          <a:bodyPr>
            <a:normAutofit/>
          </a:bodyPr>
          <a:lstStyle/>
          <a:p>
            <a:pPr eaLnBrk="1" hangingPunct="1">
              <a:lnSpc>
                <a:spcPct val="75000"/>
              </a:lnSpc>
              <a:defRPr/>
            </a:pPr>
            <a:r>
              <a:rPr lang="ru-RU" sz="3600" dirty="0" smtClean="0"/>
              <a:t>модель</a:t>
            </a:r>
            <a:endParaRPr lang="ru-RU" sz="3600" dirty="0"/>
          </a:p>
        </p:txBody>
      </p:sp>
      <p:sp>
        <p:nvSpPr>
          <p:cNvPr id="9219" name="Line 4"/>
          <p:cNvSpPr>
            <a:spLocks noChangeShapeType="1"/>
          </p:cNvSpPr>
          <p:nvPr/>
        </p:nvSpPr>
        <p:spPr bwMode="auto">
          <a:xfrm>
            <a:off x="1919289" y="1052513"/>
            <a:ext cx="8353425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21" name="Rectangle 7"/>
          <p:cNvSpPr>
            <a:spLocks noChangeArrowheads="1"/>
          </p:cNvSpPr>
          <p:nvPr/>
        </p:nvSpPr>
        <p:spPr bwMode="auto">
          <a:xfrm>
            <a:off x="1524001" y="2677597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9223" name="AutoShape 11" descr="D:\%D0%9D%D0%B0%D1%83%D0%BA%D0%B0\%D0%98%D1%81%D1%81%D0%BB%D0%B5%D0%B4%D0%BE%D0%B2%D0%B0%D0%BD%D0%B8%D1%8F %D0%BF%D0%BE %D1%81%D0%B5%D1%80%D0%B4%D0%B5%D1%87%D0%BD%D0%BE%D0%BC%D1%83 %D0%BF%D1%80%D0%BE%D0%B5%D0%BA%D1%82%D1%83\Builder2007\Circulation\help\images\rus\object.jp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24" name="AutoShape 13" descr="D:\%D0%9D%D0%B0%D1%83%D0%BA%D0%B0\%D0%98%D1%81%D1%81%D0%BB%D0%B5%D0%B4%D0%BE%D0%B2%D0%B0%D0%BD%D0%B8%D1%8F %D0%BF%D0%BE %D1%81%D0%B5%D1%80%D0%B4%D0%B5%D1%87%D0%BD%D0%BE%D0%BC%D1%83 %D0%BF%D1%80%D0%BE%D0%B5%D0%BA%D1%82%D1%83\Builder2007\Circulation\help\images\rus\object.jp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" name="Заголовок 2"/>
          <p:cNvSpPr txBox="1">
            <a:spLocks/>
          </p:cNvSpPr>
          <p:nvPr/>
        </p:nvSpPr>
        <p:spPr>
          <a:xfrm>
            <a:off x="1919289" y="1095497"/>
            <a:ext cx="8353425" cy="32159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/>
              <a:t>СИСТЕМА КРОВООБРАЩЕНИЯ. Топологические свойства</a:t>
            </a:r>
            <a:endParaRPr lang="ru-RU" sz="2400" dirty="0"/>
          </a:p>
        </p:txBody>
      </p:sp>
      <p:sp>
        <p:nvSpPr>
          <p:cNvPr id="11" name="Объект 2"/>
          <p:cNvSpPr>
            <a:spLocks noGrp="1"/>
          </p:cNvSpPr>
          <p:nvPr>
            <p:ph idx="1"/>
          </p:nvPr>
        </p:nvSpPr>
        <p:spPr>
          <a:xfrm>
            <a:off x="1919289" y="1460073"/>
            <a:ext cx="8353425" cy="4940727"/>
          </a:xfrm>
        </p:spPr>
        <p:txBody>
          <a:bodyPr>
            <a:normAutofit/>
          </a:bodyPr>
          <a:lstStyle/>
          <a:p>
            <a:pPr algn="just"/>
            <a:r>
              <a:rPr lang="ru-RU" dirty="0"/>
              <a:t>Уравнение состояния (1)-(3) является системой обыкновенных дифференциальных уравнений. Для таких систем разработаны высокоэффективные алгоритмы численного интегрирования</a:t>
            </a:r>
            <a:r>
              <a:rPr lang="ru-RU" dirty="0" smtClean="0"/>
              <a:t>.</a:t>
            </a:r>
          </a:p>
          <a:p>
            <a:pPr algn="just"/>
            <a:r>
              <a:rPr lang="ru-RU" dirty="0"/>
              <a:t>Относительно низкая размерность вектора состояния. Для текущих версий модели эта размерность не превышает n = 20</a:t>
            </a:r>
            <a:r>
              <a:rPr lang="ru-RU" dirty="0" smtClean="0"/>
              <a:t>.</a:t>
            </a:r>
          </a:p>
          <a:p>
            <a:pPr algn="just"/>
            <a:r>
              <a:rPr lang="ru-RU" dirty="0"/>
              <a:t>Относительно небольшое число параметров. Для текущих версий модели размерность вектора параметров не превышает r = 100</a:t>
            </a:r>
            <a:r>
              <a:rPr lang="ru-RU" dirty="0" smtClean="0"/>
              <a:t>.</a:t>
            </a:r>
          </a:p>
          <a:p>
            <a:pPr algn="just"/>
            <a:r>
              <a:rPr lang="ru-RU" dirty="0"/>
              <a:t>Все компоненты вектора параметров имеют физиологический смысл и определены на определенных числовых отрезках. Прямое произведение отрезков определяет область определения параметров</a:t>
            </a:r>
            <a:r>
              <a:rPr lang="ru-RU" dirty="0" smtClean="0"/>
              <a:t>.</a:t>
            </a:r>
          </a:p>
          <a:p>
            <a:pPr algn="just"/>
            <a:r>
              <a:rPr lang="ru-RU" dirty="0"/>
              <a:t>Существует область значений вектора параметров, в которой динамическая система сохраняет топологическую структуру фазового пространства, т. е. обладает свойством структурной устойчивости (грубости</a:t>
            </a:r>
            <a:r>
              <a:rPr lang="ru-RU" dirty="0" smtClean="0"/>
              <a:t>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1567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>
          <a:xfrm>
            <a:off x="8324265" y="1226135"/>
            <a:ext cx="3707314" cy="1709570"/>
          </a:xfrm>
        </p:spPr>
        <p:txBody>
          <a:bodyPr>
            <a:noAutofit/>
          </a:bodyPr>
          <a:lstStyle/>
          <a:p>
            <a:r>
              <a:rPr lang="ru-RU" sz="1800" dirty="0"/>
              <a:t>В достаточно упрощенном виде </a:t>
            </a:r>
            <a:r>
              <a:rPr lang="ru-RU" sz="1800" dirty="0" smtClean="0"/>
              <a:t>представлена схема </a:t>
            </a:r>
            <a:r>
              <a:rPr lang="ru-RU" sz="1800" dirty="0"/>
              <a:t>процесса обмена лактата </a:t>
            </a:r>
            <a:r>
              <a:rPr lang="ru-RU" sz="1800" dirty="0" smtClean="0"/>
              <a:t>в организме. </a:t>
            </a:r>
            <a:r>
              <a:rPr lang="ru-RU" sz="1800" dirty="0"/>
              <a:t>В этом процессе участвуют </a:t>
            </a:r>
            <a:r>
              <a:rPr lang="ru-RU" sz="1800" dirty="0" smtClean="0"/>
              <a:t>несколько подсистем</a:t>
            </a:r>
            <a:r>
              <a:rPr lang="ru-RU" sz="1800" dirty="0"/>
              <a:t>, объединенных </a:t>
            </a:r>
            <a:r>
              <a:rPr lang="ru-RU" sz="1800" dirty="0" smtClean="0"/>
              <a:t>общей транспортной </a:t>
            </a:r>
            <a:r>
              <a:rPr lang="ru-RU" sz="1800" dirty="0"/>
              <a:t>системой.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324264" y="163345"/>
            <a:ext cx="3125787" cy="531395"/>
          </a:xfrm>
        </p:spPr>
        <p:txBody>
          <a:bodyPr/>
          <a:lstStyle/>
          <a:p>
            <a:r>
              <a:rPr lang="ru-RU" dirty="0" smtClean="0"/>
              <a:t>Модель</a:t>
            </a:r>
            <a:endParaRPr lang="ru-RU" dirty="0"/>
          </a:p>
        </p:txBody>
      </p:sp>
      <p:sp>
        <p:nvSpPr>
          <p:cNvPr id="7" name="Заголовок 2"/>
          <p:cNvSpPr txBox="1">
            <a:spLocks/>
          </p:cNvSpPr>
          <p:nvPr/>
        </p:nvSpPr>
        <p:spPr>
          <a:xfrm>
            <a:off x="8324264" y="694740"/>
            <a:ext cx="3053764" cy="36433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>
                <a:solidFill>
                  <a:schemeClr val="bg1"/>
                </a:solidFill>
              </a:rPr>
              <a:t>Обмен лактата. ОБЪЕКТ  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8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1749" y="308761"/>
            <a:ext cx="7152209" cy="5289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451749" y="5802869"/>
            <a:ext cx="715220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dirty="0" smtClean="0"/>
              <a:t>Схема процесса обмена лактата в организме</a:t>
            </a:r>
          </a:p>
          <a:p>
            <a:pPr algn="just">
              <a:spcBef>
                <a:spcPct val="50000"/>
              </a:spcBef>
            </a:pPr>
            <a:r>
              <a:rPr lang="ru-RU" sz="1200" dirty="0">
                <a:solidFill>
                  <a:schemeClr val="accent1"/>
                </a:solidFill>
              </a:rPr>
              <a:t>© Прошин А.П., Солодянников Ю.В. Математическое моделирование лактатного обмена и его применение в спорте // Автоматика и телемеханика, Т. 74, №6, 2013</a:t>
            </a:r>
            <a:r>
              <a:rPr lang="ru-RU" sz="1200" dirty="0" smtClean="0">
                <a:solidFill>
                  <a:schemeClr val="accent1"/>
                </a:solidFill>
              </a:rPr>
              <a:t>.</a:t>
            </a:r>
            <a:endParaRPr lang="ru-RU" dirty="0" smtClean="0">
              <a:solidFill>
                <a:schemeClr val="accent1"/>
              </a:solidFill>
            </a:endParaRPr>
          </a:p>
        </p:txBody>
      </p:sp>
      <p:sp>
        <p:nvSpPr>
          <p:cNvPr id="10" name="Text Placeholder 1"/>
          <p:cNvSpPr txBox="1">
            <a:spLocks/>
          </p:cNvSpPr>
          <p:nvPr/>
        </p:nvSpPr>
        <p:spPr>
          <a:xfrm>
            <a:off x="8324265" y="2935705"/>
            <a:ext cx="3707314" cy="19250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 smtClean="0"/>
              <a:t>В качестве транспортной системы выступает система кровообращения (СК). Любая математическая модель обмена лактата в организме не может быть достаточно адекватной без соответствующей модели СК.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978485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981200" y="115888"/>
            <a:ext cx="8229600" cy="850900"/>
          </a:xfrm>
        </p:spPr>
        <p:txBody>
          <a:bodyPr>
            <a:normAutofit/>
          </a:bodyPr>
          <a:lstStyle/>
          <a:p>
            <a:pPr eaLnBrk="1" hangingPunct="1">
              <a:lnSpc>
                <a:spcPct val="75000"/>
              </a:lnSpc>
              <a:defRPr/>
            </a:pPr>
            <a:r>
              <a:rPr lang="ru-RU" sz="3600" dirty="0" smtClean="0"/>
              <a:t>модель</a:t>
            </a:r>
            <a:endParaRPr lang="ru-RU" sz="3600" dirty="0"/>
          </a:p>
        </p:txBody>
      </p:sp>
      <p:sp>
        <p:nvSpPr>
          <p:cNvPr id="9219" name="Line 4"/>
          <p:cNvSpPr>
            <a:spLocks noChangeShapeType="1"/>
          </p:cNvSpPr>
          <p:nvPr/>
        </p:nvSpPr>
        <p:spPr bwMode="auto">
          <a:xfrm>
            <a:off x="1919289" y="1052513"/>
            <a:ext cx="8353425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21" name="Rectangle 7"/>
          <p:cNvSpPr>
            <a:spLocks noChangeArrowheads="1"/>
          </p:cNvSpPr>
          <p:nvPr/>
        </p:nvSpPr>
        <p:spPr bwMode="auto">
          <a:xfrm>
            <a:off x="1524001" y="2677597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9223" name="AutoShape 11" descr="D:\%D0%9D%D0%B0%D1%83%D0%BA%D0%B0\%D0%98%D1%81%D1%81%D0%BB%D0%B5%D0%B4%D0%BE%D0%B2%D0%B0%D0%BD%D0%B8%D1%8F %D0%BF%D0%BE %D1%81%D0%B5%D1%80%D0%B4%D0%B5%D1%87%D0%BD%D0%BE%D0%BC%D1%83 %D0%BF%D1%80%D0%BE%D0%B5%D0%BA%D1%82%D1%83\Builder2007\Circulation\help\images\rus\object.jp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24" name="AutoShape 13" descr="D:\%D0%9D%D0%B0%D1%83%D0%BA%D0%B0\%D0%98%D1%81%D1%81%D0%BB%D0%B5%D0%B4%D0%BE%D0%B2%D0%B0%D0%BD%D0%B8%D1%8F %D0%BF%D0%BE %D1%81%D0%B5%D1%80%D0%B4%D0%B5%D1%87%D0%BD%D0%BE%D0%BC%D1%83 %D0%BF%D1%80%D0%BE%D0%B5%D0%BA%D1%82%D1%83\Builder2007\Circulation\help\images\rus\object.jp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" name="Заголовок 2"/>
          <p:cNvSpPr txBox="1">
            <a:spLocks/>
          </p:cNvSpPr>
          <p:nvPr/>
        </p:nvSpPr>
        <p:spPr>
          <a:xfrm>
            <a:off x="1919289" y="1095497"/>
            <a:ext cx="8353425" cy="32159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/>
              <a:t>Обмен лактата. биохимия  </a:t>
            </a:r>
            <a:endParaRPr lang="ru-RU" sz="2400" dirty="0"/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1919287" y="1546005"/>
            <a:ext cx="8353425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 smtClean="0"/>
              <a:t>Образование </a:t>
            </a:r>
            <a:r>
              <a:rPr lang="ru-RU" dirty="0"/>
              <a:t>лактата в организме происходит в результате </a:t>
            </a:r>
            <a:r>
              <a:rPr lang="ru-RU" dirty="0" smtClean="0"/>
              <a:t>анаэробного процесса </a:t>
            </a:r>
            <a:r>
              <a:rPr lang="ru-RU" dirty="0"/>
              <a:t>гликолиза. Результатом гликолиза является превращение </a:t>
            </a:r>
            <a:r>
              <a:rPr lang="ru-RU" dirty="0" smtClean="0"/>
              <a:t>одной молекулы </a:t>
            </a:r>
            <a:r>
              <a:rPr lang="ru-RU" dirty="0"/>
              <a:t>глюкозы в две молекулы пировиноградной кислоты (пируват</a:t>
            </a:r>
            <a:r>
              <a:rPr lang="ru-RU" dirty="0" smtClean="0"/>
              <a:t>). При </a:t>
            </a:r>
            <a:r>
              <a:rPr lang="ru-RU" dirty="0"/>
              <a:t>отсутствии в клетке кислорода пируват </a:t>
            </a:r>
            <a:r>
              <a:rPr lang="ru-RU" dirty="0" smtClean="0"/>
              <a:t>подвергается восстановлению </a:t>
            </a:r>
            <a:r>
              <a:rPr lang="ru-RU" dirty="0"/>
              <a:t>до молочной кислоты. Суммарное уравнение </a:t>
            </a:r>
            <a:r>
              <a:rPr lang="ru-RU" dirty="0" smtClean="0"/>
              <a:t>этого процесса</a:t>
            </a:r>
            <a:r>
              <a:rPr lang="ru-RU" dirty="0"/>
              <a:t>, ведущего к превращению двух молекул </a:t>
            </a:r>
            <a:r>
              <a:rPr lang="ru-RU" dirty="0" smtClean="0"/>
              <a:t>аденозиндифосфата (АДФ</a:t>
            </a:r>
            <a:r>
              <a:rPr lang="ru-RU" dirty="0"/>
              <a:t>) в две молекулы аденозинтрифосфата (АТФ):</a:t>
            </a:r>
            <a:endParaRPr lang="en-US" dirty="0"/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1919286" y="3793822"/>
            <a:ext cx="835342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/>
              <a:t>Образовавшийся лактат утилизируется в организме двумя путями. </a:t>
            </a:r>
            <a:r>
              <a:rPr lang="ru-RU" dirty="0" smtClean="0"/>
              <a:t>Одна часть </a:t>
            </a:r>
            <a:r>
              <a:rPr lang="ru-RU" dirty="0"/>
              <a:t>его вовлекается в аэробный процесс и окисляется вплоть </a:t>
            </a:r>
            <a:r>
              <a:rPr lang="ru-RU" dirty="0" smtClean="0"/>
              <a:t>до углекислого </a:t>
            </a:r>
            <a:r>
              <a:rPr lang="ru-RU" dirty="0"/>
              <a:t>газа и воды в соответствии с суммарным уравнением</a:t>
            </a: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6930" y="4808885"/>
            <a:ext cx="7478133" cy="24168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5841" y="3463006"/>
            <a:ext cx="6700310" cy="241325"/>
          </a:xfrm>
          <a:prstGeom prst="rect">
            <a:avLst/>
          </a:prstGeom>
        </p:spPr>
      </p:pic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1981200" y="5210643"/>
            <a:ext cx="835342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/>
              <a:t>Процесс аэробной утилизации лактата происходит в митохондриях </a:t>
            </a:r>
            <a:r>
              <a:rPr lang="ru-RU" dirty="0" smtClean="0"/>
              <a:t>клеток и </a:t>
            </a:r>
            <a:r>
              <a:rPr lang="ru-RU" dirty="0"/>
              <a:t>сопровождается выделением энергии. Процессы </a:t>
            </a:r>
            <a:r>
              <a:rPr lang="ru-RU" dirty="0" smtClean="0"/>
              <a:t>идут </a:t>
            </a:r>
            <a:r>
              <a:rPr lang="ru-RU" dirty="0"/>
              <a:t>с выделением 30,6 </a:t>
            </a:r>
            <a:r>
              <a:rPr lang="ru-RU" dirty="0" smtClean="0"/>
              <a:t>кДж энергии </a:t>
            </a:r>
            <a:r>
              <a:rPr lang="ru-RU" dirty="0"/>
              <a:t>на 1 </a:t>
            </a:r>
            <a:r>
              <a:rPr lang="ru-RU" dirty="0" smtClean="0"/>
              <a:t>моль образовавшейся </a:t>
            </a:r>
            <a:r>
              <a:rPr lang="ru-RU" dirty="0"/>
              <a:t>АТФ.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513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981200" y="115888"/>
            <a:ext cx="8229600" cy="850900"/>
          </a:xfrm>
        </p:spPr>
        <p:txBody>
          <a:bodyPr>
            <a:normAutofit/>
          </a:bodyPr>
          <a:lstStyle/>
          <a:p>
            <a:pPr eaLnBrk="1" hangingPunct="1">
              <a:lnSpc>
                <a:spcPct val="75000"/>
              </a:lnSpc>
              <a:defRPr/>
            </a:pPr>
            <a:r>
              <a:rPr lang="ru-RU" sz="3600" dirty="0" smtClean="0"/>
              <a:t>модель</a:t>
            </a:r>
            <a:endParaRPr lang="ru-RU" sz="3600" dirty="0"/>
          </a:p>
        </p:txBody>
      </p:sp>
      <p:sp>
        <p:nvSpPr>
          <p:cNvPr id="9219" name="Line 4"/>
          <p:cNvSpPr>
            <a:spLocks noChangeShapeType="1"/>
          </p:cNvSpPr>
          <p:nvPr/>
        </p:nvSpPr>
        <p:spPr bwMode="auto">
          <a:xfrm>
            <a:off x="1919289" y="1052513"/>
            <a:ext cx="8353425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21" name="Rectangle 7"/>
          <p:cNvSpPr>
            <a:spLocks noChangeArrowheads="1"/>
          </p:cNvSpPr>
          <p:nvPr/>
        </p:nvSpPr>
        <p:spPr bwMode="auto">
          <a:xfrm>
            <a:off x="1524001" y="2677597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9223" name="AutoShape 11" descr="D:\%D0%9D%D0%B0%D1%83%D0%BA%D0%B0\%D0%98%D1%81%D1%81%D0%BB%D0%B5%D0%B4%D0%BE%D0%B2%D0%B0%D0%BD%D0%B8%D1%8F %D0%BF%D0%BE %D1%81%D0%B5%D1%80%D0%B4%D0%B5%D1%87%D0%BD%D0%BE%D0%BC%D1%83 %D0%BF%D1%80%D0%BE%D0%B5%D0%BA%D1%82%D1%83\Builder2007\Circulation\help\images\rus\object.jp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24" name="AutoShape 13" descr="D:\%D0%9D%D0%B0%D1%83%D0%BA%D0%B0\%D0%98%D1%81%D1%81%D0%BB%D0%B5%D0%B4%D0%BE%D0%B2%D0%B0%D0%BD%D0%B8%D1%8F %D0%BF%D0%BE %D1%81%D0%B5%D1%80%D0%B4%D0%B5%D1%87%D0%BD%D0%BE%D0%BC%D1%83 %D0%BF%D1%80%D0%BE%D0%B5%D0%BA%D1%82%D1%83\Builder2007\Circulation\help\images\rus\object.jp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" name="Заголовок 2"/>
          <p:cNvSpPr txBox="1">
            <a:spLocks/>
          </p:cNvSpPr>
          <p:nvPr/>
        </p:nvSpPr>
        <p:spPr>
          <a:xfrm>
            <a:off x="1919289" y="1095497"/>
            <a:ext cx="8353425" cy="32159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/>
              <a:t>Обмен лактата. Динамика  </a:t>
            </a:r>
            <a:endParaRPr lang="ru-RU" sz="2400" dirty="0"/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1919287" y="1546005"/>
            <a:ext cx="835342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/>
              <a:t>Вторая часть лактата проникает из клеток в кровь и </a:t>
            </a:r>
            <a:r>
              <a:rPr lang="ru-RU" dirty="0" smtClean="0"/>
              <a:t>далее транспортируется </a:t>
            </a:r>
            <a:r>
              <a:rPr lang="ru-RU" dirty="0"/>
              <a:t>во внутренние органы. Процесс утилизации лактата </a:t>
            </a:r>
            <a:r>
              <a:rPr lang="ru-RU" dirty="0" smtClean="0"/>
              <a:t>во внутренних </a:t>
            </a:r>
            <a:r>
              <a:rPr lang="ru-RU" dirty="0"/>
              <a:t>органах (глюконеогенез) в основном происходит в печени </a:t>
            </a:r>
            <a:r>
              <a:rPr lang="ru-RU" dirty="0" smtClean="0"/>
              <a:t>и состоит </a:t>
            </a:r>
            <a:r>
              <a:rPr lang="ru-RU" dirty="0"/>
              <a:t>в ресинтезе углеводов (глюкозы и гликогена) из лактата </a:t>
            </a:r>
            <a:r>
              <a:rPr lang="ru-RU" dirty="0" smtClean="0"/>
              <a:t>и других </a:t>
            </a:r>
            <a:r>
              <a:rPr lang="ru-RU" dirty="0"/>
              <a:t>недоокисленных метаболитов.</a:t>
            </a:r>
            <a:endParaRPr lang="en-US" dirty="0"/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1919287" y="2875249"/>
            <a:ext cx="8353425" cy="133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/>
              <a:t>Математическая модель динамики лактата, построенная на основе </a:t>
            </a:r>
            <a:r>
              <a:rPr lang="ru-RU" dirty="0" smtClean="0"/>
              <a:t>этого представления</a:t>
            </a:r>
            <a:r>
              <a:rPr lang="ru-RU" dirty="0"/>
              <a:t>, и её вывод приводятся </a:t>
            </a:r>
            <a:r>
              <a:rPr lang="ru-RU" dirty="0" smtClean="0"/>
              <a:t>в статье </a:t>
            </a:r>
          </a:p>
          <a:p>
            <a:pPr algn="just">
              <a:spcBef>
                <a:spcPct val="50000"/>
              </a:spcBef>
            </a:pPr>
            <a:r>
              <a:rPr lang="ru-RU" i="1" dirty="0" smtClean="0">
                <a:solidFill>
                  <a:schemeClr val="accent1"/>
                </a:solidFill>
              </a:rPr>
              <a:t>Прошин </a:t>
            </a:r>
            <a:r>
              <a:rPr lang="ru-RU" i="1" dirty="0">
                <a:solidFill>
                  <a:schemeClr val="accent1"/>
                </a:solidFill>
              </a:rPr>
              <a:t>А.П., Солодянников Ю.В.</a:t>
            </a:r>
            <a:r>
              <a:rPr lang="ru-RU" dirty="0">
                <a:solidFill>
                  <a:schemeClr val="accent1"/>
                </a:solidFill>
              </a:rPr>
              <a:t> Математическое моделирование лактатного обмена и его применение в спорте // Автоматика и телемеханика, Т. 74, №6, 2013</a:t>
            </a:r>
            <a:r>
              <a:rPr lang="ru-RU" dirty="0" smtClean="0"/>
              <a:t>.</a:t>
            </a:r>
            <a:endParaRPr lang="en-US" dirty="0"/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1919287" y="4342992"/>
            <a:ext cx="83534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 smtClean="0"/>
              <a:t>Полная математическая модель обмена лактата приведена в Приложении.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485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>
          <a:xfrm>
            <a:off x="8324265" y="1226135"/>
            <a:ext cx="3707314" cy="2068394"/>
          </a:xfrm>
        </p:spPr>
        <p:txBody>
          <a:bodyPr>
            <a:noAutofit/>
          </a:bodyPr>
          <a:lstStyle/>
          <a:p>
            <a:r>
              <a:rPr lang="ru-RU" sz="1800" dirty="0"/>
              <a:t>Эргорефлексом скелетных мышц в физиологии называется </a:t>
            </a:r>
            <a:r>
              <a:rPr lang="ru-RU" sz="1800" dirty="0" smtClean="0"/>
              <a:t>механизм регуляции организма, осуществляющийся через мышечные метаболические рецепторы</a:t>
            </a:r>
            <a:r>
              <a:rPr lang="ru-RU" sz="1800" dirty="0"/>
              <a:t>, реагирующие </a:t>
            </a:r>
            <a:r>
              <a:rPr lang="ru-RU" sz="1800" dirty="0" smtClean="0"/>
              <a:t>на накопление </a:t>
            </a:r>
            <a:r>
              <a:rPr lang="ru-RU" sz="1800" dirty="0"/>
              <a:t>в </a:t>
            </a:r>
            <a:r>
              <a:rPr lang="ru-RU" sz="1800" dirty="0" smtClean="0"/>
              <a:t>мышцах недоокисленных метаболитов</a:t>
            </a:r>
            <a:r>
              <a:rPr lang="ru-RU" sz="1800" dirty="0"/>
              <a:t>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324264" y="163345"/>
            <a:ext cx="3125787" cy="531395"/>
          </a:xfrm>
        </p:spPr>
        <p:txBody>
          <a:bodyPr/>
          <a:lstStyle/>
          <a:p>
            <a:r>
              <a:rPr lang="ru-RU" dirty="0" smtClean="0"/>
              <a:t>Модель</a:t>
            </a:r>
            <a:endParaRPr lang="ru-RU" dirty="0"/>
          </a:p>
        </p:txBody>
      </p:sp>
      <p:sp>
        <p:nvSpPr>
          <p:cNvPr id="7" name="Заголовок 2"/>
          <p:cNvSpPr txBox="1">
            <a:spLocks/>
          </p:cNvSpPr>
          <p:nvPr/>
        </p:nvSpPr>
        <p:spPr>
          <a:xfrm>
            <a:off x="8324264" y="694740"/>
            <a:ext cx="3053764" cy="36433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>
                <a:solidFill>
                  <a:schemeClr val="bg1"/>
                </a:solidFill>
              </a:rPr>
              <a:t>ЭРГОРЕФЛЕКС. субмодель  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451749" y="5802869"/>
            <a:ext cx="715220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dirty="0" smtClean="0"/>
              <a:t>Нейронная сеть нейрогуморального фактора</a:t>
            </a:r>
          </a:p>
          <a:p>
            <a:pPr algn="just">
              <a:spcBef>
                <a:spcPct val="50000"/>
              </a:spcBef>
            </a:pPr>
            <a:r>
              <a:rPr lang="ru-RU" sz="1200" dirty="0">
                <a:solidFill>
                  <a:schemeClr val="accent1"/>
                </a:solidFill>
              </a:rPr>
              <a:t>© Прошин А.П., Солодянников Ю.В. Математическое моделирование лактатного обмена и его применение в спорте // Автоматика и телемеханика, Т. 74, №6, 2013</a:t>
            </a:r>
            <a:r>
              <a:rPr lang="ru-RU" sz="1200" dirty="0" smtClean="0">
                <a:solidFill>
                  <a:schemeClr val="accent1"/>
                </a:solidFill>
              </a:rPr>
              <a:t>.</a:t>
            </a:r>
            <a:endParaRPr lang="ru-RU" dirty="0" smtClean="0">
              <a:solidFill>
                <a:schemeClr val="accent1"/>
              </a:solidFill>
            </a:endParaRPr>
          </a:p>
        </p:txBody>
      </p:sp>
      <p:sp>
        <p:nvSpPr>
          <p:cNvPr id="10" name="Text Placeholder 1"/>
          <p:cNvSpPr txBox="1">
            <a:spLocks/>
          </p:cNvSpPr>
          <p:nvPr/>
        </p:nvSpPr>
        <p:spPr>
          <a:xfrm>
            <a:off x="8324265" y="3461590"/>
            <a:ext cx="3707314" cy="30467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 smtClean="0"/>
              <a:t>Математическая </a:t>
            </a:r>
            <a:r>
              <a:rPr lang="ru-RU" sz="1800" dirty="0"/>
              <a:t>модель </a:t>
            </a:r>
            <a:r>
              <a:rPr lang="ru-RU" sz="1800" dirty="0" smtClean="0"/>
              <a:t> эргорефлекторных </a:t>
            </a:r>
            <a:r>
              <a:rPr lang="ru-RU" sz="1800" dirty="0"/>
              <a:t>управляющих </a:t>
            </a:r>
            <a:r>
              <a:rPr lang="ru-RU" sz="1800" dirty="0" smtClean="0"/>
              <a:t>воздействий ꟷ субмодель </a:t>
            </a:r>
            <a:r>
              <a:rPr lang="ru-RU" sz="1800" dirty="0"/>
              <a:t>нервно-гуморального </a:t>
            </a:r>
            <a:r>
              <a:rPr lang="ru-RU" sz="1800" dirty="0" smtClean="0"/>
              <a:t>управления. </a:t>
            </a:r>
            <a:r>
              <a:rPr lang="ru-RU" sz="1800" dirty="0"/>
              <a:t>Эта модель основана на гипотезе </a:t>
            </a:r>
            <a:r>
              <a:rPr lang="ru-RU" sz="1800" dirty="0" smtClean="0"/>
              <a:t>нейрогуморального фактора </a:t>
            </a:r>
            <a:r>
              <a:rPr lang="el-GR" sz="2400" dirty="0" smtClean="0"/>
              <a:t>γ</a:t>
            </a:r>
            <a:r>
              <a:rPr lang="ru-RU" sz="1800" dirty="0" smtClean="0"/>
              <a:t>, </a:t>
            </a:r>
            <a:r>
              <a:rPr lang="ru-RU" sz="1800" dirty="0"/>
              <a:t>являющегося </a:t>
            </a:r>
            <a:r>
              <a:rPr lang="ru-RU" sz="1800" dirty="0" smtClean="0"/>
              <a:t>модельным выражением суммарного управляющего </a:t>
            </a:r>
            <a:r>
              <a:rPr lang="ru-RU" sz="1800" dirty="0"/>
              <a:t>воздействия нервных и гормональных факторов на </a:t>
            </a:r>
            <a:r>
              <a:rPr lang="ru-RU" sz="1800" dirty="0" smtClean="0"/>
              <a:t>физиологические системы </a:t>
            </a:r>
            <a:r>
              <a:rPr lang="ru-RU" sz="1800" dirty="0"/>
              <a:t>организма.</a:t>
            </a:r>
            <a:endParaRPr lang="ru-RU" sz="1800" dirty="0" smtClean="0"/>
          </a:p>
          <a:p>
            <a:endParaRPr lang="ru-RU" sz="1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717" y="187669"/>
            <a:ext cx="5684691" cy="3722855"/>
          </a:xfrm>
          <a:prstGeom prst="rect">
            <a:avLst/>
          </a:prstGeom>
        </p:spPr>
      </p:pic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604149" y="4194977"/>
            <a:ext cx="7152209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1600" dirty="0"/>
              <a:t>Модель нервно-гуморального управления строится по принципу двухслойной нейронной </a:t>
            </a:r>
            <a:r>
              <a:rPr lang="ru-RU" sz="1600" dirty="0" smtClean="0"/>
              <a:t>сети. Величина нейрогуморального </a:t>
            </a:r>
            <a:r>
              <a:rPr lang="ru-RU" sz="1600" dirty="0"/>
              <a:t>фактора формируется системой управления </a:t>
            </a:r>
            <a:r>
              <a:rPr lang="ru-RU" sz="1600" dirty="0" smtClean="0"/>
              <a:t>на основе </a:t>
            </a:r>
            <a:r>
              <a:rPr lang="ru-RU" sz="1600" dirty="0"/>
              <a:t>сигналов </a:t>
            </a:r>
            <a:r>
              <a:rPr lang="ru-RU" sz="1600" dirty="0" smtClean="0"/>
              <a:t>рецепторов (слой 1). </a:t>
            </a:r>
            <a:r>
              <a:rPr lang="ru-RU" sz="1600" dirty="0"/>
              <a:t>Рецепторы реагируют на </a:t>
            </a:r>
            <a:r>
              <a:rPr lang="ru-RU" sz="1600" dirty="0" smtClean="0"/>
              <a:t>величину разнообразных </a:t>
            </a:r>
            <a:r>
              <a:rPr lang="ru-RU" sz="1600" dirty="0"/>
              <a:t>внутренних факторов организма и внешних воздействий </a:t>
            </a:r>
            <a:r>
              <a:rPr lang="ru-RU" sz="1600" dirty="0" smtClean="0"/>
              <a:t>и передают </a:t>
            </a:r>
            <a:r>
              <a:rPr lang="ru-RU" sz="1600" dirty="0"/>
              <a:t>сигналы в нервную </a:t>
            </a:r>
            <a:r>
              <a:rPr lang="ru-RU" sz="1600" dirty="0" smtClean="0"/>
              <a:t>систему (слой 2). </a:t>
            </a:r>
          </a:p>
        </p:txBody>
      </p:sp>
    </p:spTree>
    <p:extLst>
      <p:ext uri="{BB962C8B-B14F-4D97-AF65-F5344CB8AC3E}">
        <p14:creationId xmlns:p14="http://schemas.microsoft.com/office/powerpoint/2010/main" val="929634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981200" y="115888"/>
            <a:ext cx="8229600" cy="850900"/>
          </a:xfrm>
        </p:spPr>
        <p:txBody>
          <a:bodyPr>
            <a:normAutofit/>
          </a:bodyPr>
          <a:lstStyle/>
          <a:p>
            <a:pPr eaLnBrk="1" hangingPunct="1">
              <a:lnSpc>
                <a:spcPct val="75000"/>
              </a:lnSpc>
              <a:defRPr/>
            </a:pPr>
            <a:r>
              <a:rPr lang="ru-RU" sz="3600" dirty="0" smtClean="0"/>
              <a:t>модель</a:t>
            </a:r>
            <a:endParaRPr lang="ru-RU" sz="3600" dirty="0"/>
          </a:p>
        </p:txBody>
      </p:sp>
      <p:sp>
        <p:nvSpPr>
          <p:cNvPr id="9219" name="Line 4"/>
          <p:cNvSpPr>
            <a:spLocks noChangeShapeType="1"/>
          </p:cNvSpPr>
          <p:nvPr/>
        </p:nvSpPr>
        <p:spPr bwMode="auto">
          <a:xfrm>
            <a:off x="1919289" y="1052513"/>
            <a:ext cx="8353425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21" name="Rectangle 7"/>
          <p:cNvSpPr>
            <a:spLocks noChangeArrowheads="1"/>
          </p:cNvSpPr>
          <p:nvPr/>
        </p:nvSpPr>
        <p:spPr bwMode="auto">
          <a:xfrm>
            <a:off x="1524001" y="2677597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9223" name="AutoShape 11" descr="D:\%D0%9D%D0%B0%D1%83%D0%BA%D0%B0\%D0%98%D1%81%D1%81%D0%BB%D0%B5%D0%B4%D0%BE%D0%B2%D0%B0%D0%BD%D0%B8%D1%8F %D0%BF%D0%BE %D1%81%D0%B5%D1%80%D0%B4%D0%B5%D1%87%D0%BD%D0%BE%D0%BC%D1%83 %D0%BF%D1%80%D0%BE%D0%B5%D0%BA%D1%82%D1%83\Builder2007\Circulation\help\images\rus\object.jp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24" name="AutoShape 13" descr="D:\%D0%9D%D0%B0%D1%83%D0%BA%D0%B0\%D0%98%D1%81%D1%81%D0%BB%D0%B5%D0%B4%D0%BE%D0%B2%D0%B0%D0%BD%D0%B8%D1%8F %D0%BF%D0%BE %D1%81%D0%B5%D1%80%D0%B4%D0%B5%D1%87%D0%BD%D0%BE%D0%BC%D1%83 %D0%BF%D1%80%D0%BE%D0%B5%D0%BA%D1%82%D1%83\Builder2007\Circulation\help\images\rus\object.jp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" name="Заголовок 2"/>
          <p:cNvSpPr txBox="1">
            <a:spLocks/>
          </p:cNvSpPr>
          <p:nvPr/>
        </p:nvSpPr>
        <p:spPr>
          <a:xfrm>
            <a:off x="1919289" y="1095497"/>
            <a:ext cx="8353425" cy="32159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/>
              <a:t>ЭРГОРЕФЛЕКС. СУБМОДЕЛЬ  </a:t>
            </a:r>
            <a:endParaRPr lang="ru-RU" sz="2400" dirty="0"/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1919287" y="1546518"/>
            <a:ext cx="8353425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/>
              <a:t>Роль формальных нейронов первого (рецепторного) слоя в модели </a:t>
            </a:r>
            <a:r>
              <a:rPr lang="ru-RU" dirty="0" smtClean="0"/>
              <a:t>играют рецепторы</a:t>
            </a:r>
            <a:r>
              <a:rPr lang="ru-RU" dirty="0"/>
              <a:t>. В качестве входного сигнала они принимают </a:t>
            </a:r>
            <a:r>
              <a:rPr lang="ru-RU" dirty="0" smtClean="0"/>
              <a:t>вектор </a:t>
            </a:r>
            <a:r>
              <a:rPr lang="en-US" b="1" i="1" dirty="0" smtClean="0"/>
              <a:t>x</a:t>
            </a:r>
            <a:r>
              <a:rPr lang="ru-RU" dirty="0" smtClean="0"/>
              <a:t> </a:t>
            </a:r>
            <a:r>
              <a:rPr lang="ru-RU" dirty="0"/>
              <a:t>состояния динамической системы. Скалярный </a:t>
            </a:r>
            <a:r>
              <a:rPr lang="ru-RU" dirty="0" smtClean="0"/>
              <a:t>выходной сигнал </a:t>
            </a:r>
            <a:r>
              <a:rPr lang="en-US" b="1" dirty="0" smtClean="0"/>
              <a:t>r</a:t>
            </a:r>
            <a:r>
              <a:rPr lang="ru-RU" dirty="0" smtClean="0"/>
              <a:t> </a:t>
            </a:r>
            <a:r>
              <a:rPr lang="ru-RU" dirty="0"/>
              <a:t>формируется по принципу двухступенчатого </a:t>
            </a:r>
            <a:r>
              <a:rPr lang="ru-RU" dirty="0" smtClean="0"/>
              <a:t>нелинейного преобразователя</a:t>
            </a:r>
            <a:r>
              <a:rPr lang="ru-RU" dirty="0"/>
              <a:t>. Нелинейный преобразователь первого </a:t>
            </a:r>
            <a:r>
              <a:rPr lang="ru-RU" dirty="0" smtClean="0"/>
              <a:t>уровня преобразует </a:t>
            </a:r>
            <a:r>
              <a:rPr lang="ru-RU" dirty="0"/>
              <a:t>векторные входные сигналы в скалярный сигнал </a:t>
            </a:r>
            <a:r>
              <a:rPr lang="ru-RU" b="1" dirty="0"/>
              <a:t>φ</a:t>
            </a:r>
            <a:r>
              <a:rPr lang="ru-RU" dirty="0" smtClean="0"/>
              <a:t>. Нелинейный </a:t>
            </a:r>
            <a:r>
              <a:rPr lang="ru-RU" dirty="0"/>
              <a:t>преобразователь второго уровня преобразует </a:t>
            </a:r>
            <a:r>
              <a:rPr lang="ru-RU" dirty="0" smtClean="0"/>
              <a:t>скалярный входной </a:t>
            </a:r>
            <a:r>
              <a:rPr lang="ru-RU" dirty="0"/>
              <a:t>сигнал </a:t>
            </a:r>
            <a:r>
              <a:rPr lang="ru-RU" b="1" dirty="0"/>
              <a:t>φ</a:t>
            </a:r>
            <a:r>
              <a:rPr lang="ru-RU" dirty="0" smtClean="0"/>
              <a:t> </a:t>
            </a:r>
            <a:r>
              <a:rPr lang="ru-RU" dirty="0"/>
              <a:t>в нормированный скалярный выходной сигнал  </a:t>
            </a:r>
            <a:r>
              <a:rPr lang="en-US" b="1" dirty="0" smtClean="0"/>
              <a:t>r</a:t>
            </a:r>
            <a:r>
              <a:rPr lang="en-US" dirty="0" smtClean="0"/>
              <a:t> </a:t>
            </a:r>
            <a:r>
              <a:rPr lang="ru-RU" dirty="0" smtClean="0"/>
              <a:t>посредством </a:t>
            </a:r>
            <a:r>
              <a:rPr lang="ru-RU" dirty="0"/>
              <a:t>передаточной </a:t>
            </a:r>
            <a:r>
              <a:rPr lang="ru-RU" dirty="0" smtClean="0"/>
              <a:t>функции</a:t>
            </a:r>
            <a:r>
              <a:rPr lang="en-US" dirty="0" smtClean="0"/>
              <a:t> </a:t>
            </a:r>
            <a:r>
              <a:rPr lang="en-US" b="1" i="1" dirty="0" smtClean="0"/>
              <a:t>r</a:t>
            </a:r>
            <a:r>
              <a:rPr lang="en-US" b="1" dirty="0" smtClean="0"/>
              <a:t>(</a:t>
            </a:r>
            <a:r>
              <a:rPr lang="ru-RU" b="1" dirty="0" smtClean="0"/>
              <a:t>φ</a:t>
            </a:r>
            <a:r>
              <a:rPr lang="en-US" b="1" dirty="0" smtClean="0"/>
              <a:t>)</a:t>
            </a:r>
            <a:r>
              <a:rPr lang="ru-RU" dirty="0" smtClean="0"/>
              <a:t> .</a:t>
            </a:r>
            <a:endParaRPr lang="en-US" dirty="0"/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1919289" y="3956591"/>
            <a:ext cx="8353425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/>
              <a:t>Второй слой состоит из одного формального нейрона, </a:t>
            </a:r>
            <a:r>
              <a:rPr lang="ru-RU" dirty="0" smtClean="0"/>
              <a:t>условно</a:t>
            </a:r>
            <a:r>
              <a:rPr lang="en-US" dirty="0" smtClean="0"/>
              <a:t> </a:t>
            </a:r>
            <a:r>
              <a:rPr lang="ru-RU" dirty="0" smtClean="0"/>
              <a:t>названного </a:t>
            </a:r>
            <a:r>
              <a:rPr lang="ru-RU" dirty="0"/>
              <a:t>сердечным центром </a:t>
            </a:r>
            <a:r>
              <a:rPr lang="ru-RU" b="1" i="1" dirty="0" smtClean="0"/>
              <a:t>HC</a:t>
            </a:r>
            <a:r>
              <a:rPr lang="ru-RU" dirty="0" smtClean="0"/>
              <a:t>, являющемся математической абстракцией</a:t>
            </a:r>
            <a:r>
              <a:rPr lang="ru-RU" b="1" i="1" dirty="0" smtClean="0">
                <a:solidFill>
                  <a:schemeClr val="accent1"/>
                </a:solidFill>
              </a:rPr>
              <a:t> вегетативной нервной системы</a:t>
            </a:r>
            <a:r>
              <a:rPr lang="ru-RU" dirty="0" smtClean="0"/>
              <a:t>. </a:t>
            </a:r>
            <a:r>
              <a:rPr lang="ru-RU" dirty="0"/>
              <a:t>Его входными сигналами </a:t>
            </a:r>
            <a:r>
              <a:rPr lang="ru-RU" dirty="0" smtClean="0"/>
              <a:t>являются</a:t>
            </a:r>
            <a:r>
              <a:rPr lang="en-US" dirty="0" smtClean="0"/>
              <a:t> </a:t>
            </a:r>
            <a:r>
              <a:rPr lang="ru-RU" dirty="0" smtClean="0"/>
              <a:t>выходные </a:t>
            </a:r>
            <a:r>
              <a:rPr lang="ru-RU" dirty="0"/>
              <a:t>сигналы рецепторов. По единственному аксону </a:t>
            </a:r>
            <a:r>
              <a:rPr lang="ru-RU" dirty="0" smtClean="0"/>
              <a:t>формального</a:t>
            </a:r>
            <a:r>
              <a:rPr lang="en-US" dirty="0" smtClean="0"/>
              <a:t> </a:t>
            </a:r>
            <a:r>
              <a:rPr lang="ru-RU" dirty="0" smtClean="0"/>
              <a:t>нейрона </a:t>
            </a:r>
            <a:r>
              <a:rPr lang="ru-RU" dirty="0"/>
              <a:t>второго слоя передается выходная </a:t>
            </a:r>
            <a:r>
              <a:rPr lang="ru-RU" dirty="0" smtClean="0"/>
              <a:t>величина</a:t>
            </a:r>
            <a:r>
              <a:rPr lang="en-US" dirty="0" smtClean="0"/>
              <a:t> </a:t>
            </a:r>
            <a:r>
              <a:rPr lang="ru-RU" dirty="0" smtClean="0"/>
              <a:t>нейрогуморального </a:t>
            </a:r>
            <a:r>
              <a:rPr lang="ru-RU" dirty="0"/>
              <a:t>фактора. Модель сердечного центра построена </a:t>
            </a:r>
            <a:r>
              <a:rPr lang="ru-RU" dirty="0" smtClean="0"/>
              <a:t>по принципу </a:t>
            </a:r>
            <a:r>
              <a:rPr lang="ru-RU" dirty="0"/>
              <a:t>формального нейрона с непрерывным откликом. </a:t>
            </a:r>
            <a:r>
              <a:rPr lang="ru-RU" dirty="0" smtClean="0"/>
              <a:t>Суммарная активность </a:t>
            </a:r>
            <a:r>
              <a:rPr lang="ru-RU" dirty="0"/>
              <a:t>нейрона </a:t>
            </a:r>
            <a:r>
              <a:rPr lang="ru-RU" b="1" dirty="0" smtClean="0"/>
              <a:t>HC</a:t>
            </a:r>
            <a:r>
              <a:rPr lang="ru-RU" dirty="0" smtClean="0"/>
              <a:t> </a:t>
            </a:r>
            <a:r>
              <a:rPr lang="ru-RU" dirty="0"/>
              <a:t>в модели представляет собой взвешенную </a:t>
            </a:r>
            <a:r>
              <a:rPr lang="ru-RU" dirty="0" smtClean="0"/>
              <a:t>сумму функций </a:t>
            </a:r>
            <a:r>
              <a:rPr lang="ru-RU" dirty="0"/>
              <a:t>активности рецепторов.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330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981200" y="115888"/>
            <a:ext cx="8229600" cy="850900"/>
          </a:xfrm>
        </p:spPr>
        <p:txBody>
          <a:bodyPr>
            <a:normAutofit/>
          </a:bodyPr>
          <a:lstStyle/>
          <a:p>
            <a:pPr eaLnBrk="1" hangingPunct="1">
              <a:lnSpc>
                <a:spcPct val="75000"/>
              </a:lnSpc>
              <a:defRPr/>
            </a:pPr>
            <a:r>
              <a:rPr lang="ru-RU" sz="3600" dirty="0" smtClean="0"/>
              <a:t>модель</a:t>
            </a:r>
            <a:endParaRPr lang="ru-RU" sz="3600" dirty="0"/>
          </a:p>
        </p:txBody>
      </p:sp>
      <p:sp>
        <p:nvSpPr>
          <p:cNvPr id="9219" name="Line 4"/>
          <p:cNvSpPr>
            <a:spLocks noChangeShapeType="1"/>
          </p:cNvSpPr>
          <p:nvPr/>
        </p:nvSpPr>
        <p:spPr bwMode="auto">
          <a:xfrm>
            <a:off x="1919289" y="1052513"/>
            <a:ext cx="8353425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21" name="Rectangle 7"/>
          <p:cNvSpPr>
            <a:spLocks noChangeArrowheads="1"/>
          </p:cNvSpPr>
          <p:nvPr/>
        </p:nvSpPr>
        <p:spPr bwMode="auto">
          <a:xfrm>
            <a:off x="1524001" y="2677597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9223" name="AutoShape 11" descr="D:\%D0%9D%D0%B0%D1%83%D0%BA%D0%B0\%D0%98%D1%81%D1%81%D0%BB%D0%B5%D0%B4%D0%BE%D0%B2%D0%B0%D0%BD%D0%B8%D1%8F %D0%BF%D0%BE %D1%81%D0%B5%D1%80%D0%B4%D0%B5%D1%87%D0%BD%D0%BE%D0%BC%D1%83 %D0%BF%D1%80%D0%BE%D0%B5%D0%BA%D1%82%D1%83\Builder2007\Circulation\help\images\rus\object.jp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24" name="AutoShape 13" descr="D:\%D0%9D%D0%B0%D1%83%D0%BA%D0%B0\%D0%98%D1%81%D1%81%D0%BB%D0%B5%D0%B4%D0%BE%D0%B2%D0%B0%D0%BD%D0%B8%D1%8F %D0%BF%D0%BE %D1%81%D0%B5%D1%80%D0%B4%D0%B5%D1%87%D0%BD%D0%BE%D0%BC%D1%83 %D0%BF%D1%80%D0%BE%D0%B5%D0%BA%D1%82%D1%83\Builder2007\Circulation\help\images\rus\object.jp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" name="Заголовок 2"/>
          <p:cNvSpPr txBox="1">
            <a:spLocks/>
          </p:cNvSpPr>
          <p:nvPr/>
        </p:nvSpPr>
        <p:spPr>
          <a:xfrm>
            <a:off x="1919289" y="1095497"/>
            <a:ext cx="8353425" cy="32159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/>
              <a:t>ЭРГОРЕФЛЕКС. СУБМОДЕЛЬ  </a:t>
            </a:r>
            <a:endParaRPr lang="ru-RU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 Box 9"/>
              <p:cNvSpPr txBox="1">
                <a:spLocks noChangeArrowheads="1"/>
              </p:cNvSpPr>
              <p:nvPr/>
            </p:nvSpPr>
            <p:spPr bwMode="auto">
              <a:xfrm>
                <a:off x="1919282" y="3843113"/>
                <a:ext cx="8353425" cy="19635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ct val="50000"/>
                  </a:spcBef>
                </a:pPr>
                <a:r>
                  <a:rPr lang="ru-RU" dirty="0" smtClean="0"/>
                  <a:t>Эргорецептор в модели является математической абстракцией мышечных метаболических </a:t>
                </a:r>
                <a:r>
                  <a:rPr lang="ru-RU" dirty="0"/>
                  <a:t>рецепторов. Под эргорецептором </a:t>
                </a:r>
                <a:r>
                  <a:rPr lang="ru-RU" dirty="0" smtClean="0"/>
                  <a:t>в модели будем понимать формальный </a:t>
                </a:r>
                <a:r>
                  <a:rPr lang="ru-RU" dirty="0"/>
                  <a:t>нейрон рецепторного слоя нейронной </a:t>
                </a:r>
                <a:r>
                  <a:rPr lang="ru-RU" dirty="0" smtClean="0"/>
                  <a:t>сети нейрогуморального </a:t>
                </a:r>
                <a:r>
                  <a:rPr lang="ru-RU" dirty="0"/>
                  <a:t>фактора, на вход которого поступает </a:t>
                </a:r>
                <a:r>
                  <a:rPr lang="ru-RU" dirty="0" smtClean="0"/>
                  <a:t>скалярный сигнал </a:t>
                </a:r>
                <a:r>
                  <a:rPr lang="ru-RU" dirty="0"/>
                  <a:t>концентрации лактата в </a:t>
                </a:r>
                <a:r>
                  <a:rPr lang="ru-RU" dirty="0" smtClean="0"/>
                  <a:t>тканях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4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𝒑𝑳</m:t>
                        </m:r>
                      </m:sub>
                    </m:sSub>
                  </m:oMath>
                </a14:m>
                <a:r>
                  <a:rPr lang="ru-RU" dirty="0" smtClean="0"/>
                  <a:t>. Выходом эргорецептора является </a:t>
                </a:r>
                <a:r>
                  <a:rPr lang="ru-RU" dirty="0"/>
                  <a:t>скалярный нормированный сигнал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400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b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𝒆</m:t>
                        </m:r>
                      </m:sub>
                    </m:sSub>
                  </m:oMath>
                </a14:m>
                <a:r>
                  <a:rPr lang="ru-RU" dirty="0" smtClean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10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19282" y="3843113"/>
                <a:ext cx="8353425" cy="1963551"/>
              </a:xfrm>
              <a:prstGeom prst="rect">
                <a:avLst/>
              </a:prstGeom>
              <a:blipFill rotWithShape="0">
                <a:blip r:embed="rId2"/>
                <a:stretch>
                  <a:fillRect l="-657" t="-1548" r="-584" b="-340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1114" y="2550231"/>
            <a:ext cx="2909764" cy="607378"/>
          </a:xfrm>
          <a:prstGeom prst="rect">
            <a:avLst/>
          </a:prstGeom>
        </p:spPr>
      </p:pic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1919283" y="1503981"/>
            <a:ext cx="835342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 smtClean="0"/>
              <a:t>Суммарная активность </a:t>
            </a:r>
            <a:r>
              <a:rPr lang="ru-RU" dirty="0"/>
              <a:t>нейрона </a:t>
            </a:r>
            <a:r>
              <a:rPr lang="ru-RU" b="1" i="1" dirty="0" smtClean="0"/>
              <a:t>HC</a:t>
            </a:r>
            <a:r>
              <a:rPr lang="ru-RU" dirty="0"/>
              <a:t> </a:t>
            </a:r>
            <a:r>
              <a:rPr lang="ru-RU" dirty="0" smtClean="0"/>
              <a:t>представляет </a:t>
            </a:r>
            <a:r>
              <a:rPr lang="ru-RU" dirty="0"/>
              <a:t>собой взвешенную </a:t>
            </a:r>
            <a:r>
              <a:rPr lang="ru-RU" dirty="0" smtClean="0"/>
              <a:t>сумму функций </a:t>
            </a:r>
            <a:r>
              <a:rPr lang="ru-RU" dirty="0"/>
              <a:t>активности рецепторов. Передаточная функция нейрона </a:t>
            </a:r>
            <a:r>
              <a:rPr lang="ru-RU" dirty="0" smtClean="0"/>
              <a:t>второго слоя </a:t>
            </a:r>
            <a:r>
              <a:rPr lang="ru-RU" dirty="0"/>
              <a:t>имеет вид сигмоиды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 Box 9"/>
              <p:cNvSpPr txBox="1">
                <a:spLocks noChangeArrowheads="1"/>
              </p:cNvSpPr>
              <p:nvPr/>
            </p:nvSpPr>
            <p:spPr bwMode="auto">
              <a:xfrm>
                <a:off x="1981200" y="3246809"/>
                <a:ext cx="8353425" cy="4531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ct val="50000"/>
                  </a:spcBef>
                </a:pPr>
                <a:r>
                  <a:rPr lang="ru-RU" dirty="0"/>
                  <a:t>г</a:t>
                </a:r>
                <a:r>
                  <a:rPr lang="ru-RU" dirty="0" smtClean="0"/>
                  <a:t>де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400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l-GR" sz="2400" b="1" i="1" smtClean="0">
                            <a:latin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𝒎𝒂𝒙</m:t>
                        </m:r>
                      </m:sub>
                    </m:sSub>
                  </m:oMath>
                </a14:m>
                <a:r>
                  <a:rPr lang="ru-RU" dirty="0" smtClean="0"/>
                  <a:t> - </a:t>
                </a:r>
                <a:r>
                  <a:rPr lang="ru-RU" dirty="0"/>
                  <a:t>максимально возможное </a:t>
                </a:r>
                <a:r>
                  <a:rPr lang="ru-RU" dirty="0" smtClean="0"/>
                  <a:t>значение</a:t>
                </a:r>
                <a:r>
                  <a:rPr lang="en-US" dirty="0" smtClean="0"/>
                  <a:t> </a:t>
                </a:r>
                <a:r>
                  <a:rPr lang="ru-RU" dirty="0" smtClean="0"/>
                  <a:t>нейрогуморального </a:t>
                </a:r>
                <a:r>
                  <a:rPr lang="ru-RU" dirty="0"/>
                  <a:t>фактора.</a:t>
                </a:r>
                <a:endParaRPr lang="en-US" dirty="0"/>
              </a:p>
            </p:txBody>
          </p:sp>
        </mc:Choice>
        <mc:Fallback xmlns="">
          <p:sp>
            <p:nvSpPr>
              <p:cNvPr id="16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81200" y="3246809"/>
                <a:ext cx="8353425" cy="453137"/>
              </a:xfrm>
              <a:prstGeom prst="rect">
                <a:avLst/>
              </a:prstGeom>
              <a:blipFill rotWithShape="0">
                <a:blip r:embed="rId4"/>
                <a:stretch>
                  <a:fillRect l="-584" b="-2027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7870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981200" y="115888"/>
            <a:ext cx="8229600" cy="850900"/>
          </a:xfrm>
        </p:spPr>
        <p:txBody>
          <a:bodyPr>
            <a:normAutofit/>
          </a:bodyPr>
          <a:lstStyle/>
          <a:p>
            <a:pPr eaLnBrk="1" hangingPunct="1">
              <a:lnSpc>
                <a:spcPct val="75000"/>
              </a:lnSpc>
              <a:defRPr/>
            </a:pPr>
            <a:r>
              <a:rPr lang="ru-RU" sz="3600" dirty="0" smtClean="0"/>
              <a:t>модель</a:t>
            </a:r>
            <a:endParaRPr lang="ru-RU" sz="3600" dirty="0"/>
          </a:p>
        </p:txBody>
      </p:sp>
      <p:sp>
        <p:nvSpPr>
          <p:cNvPr id="9219" name="Line 4"/>
          <p:cNvSpPr>
            <a:spLocks noChangeShapeType="1"/>
          </p:cNvSpPr>
          <p:nvPr/>
        </p:nvSpPr>
        <p:spPr bwMode="auto">
          <a:xfrm>
            <a:off x="1919289" y="1052513"/>
            <a:ext cx="8353425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21" name="Rectangle 7"/>
          <p:cNvSpPr>
            <a:spLocks noChangeArrowheads="1"/>
          </p:cNvSpPr>
          <p:nvPr/>
        </p:nvSpPr>
        <p:spPr bwMode="auto">
          <a:xfrm>
            <a:off x="1524001" y="2677597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9223" name="AutoShape 11" descr="D:\%D0%9D%D0%B0%D1%83%D0%BA%D0%B0\%D0%98%D1%81%D1%81%D0%BB%D0%B5%D0%B4%D0%BE%D0%B2%D0%B0%D0%BD%D0%B8%D1%8F %D0%BF%D0%BE %D1%81%D0%B5%D1%80%D0%B4%D0%B5%D1%87%D0%BD%D0%BE%D0%BC%D1%83 %D0%BF%D1%80%D0%BE%D0%B5%D0%BA%D1%82%D1%83\Builder2007\Circulation\help\images\rus\object.jp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24" name="AutoShape 13" descr="D:\%D0%9D%D0%B0%D1%83%D0%BA%D0%B0\%D0%98%D1%81%D1%81%D0%BB%D0%B5%D0%B4%D0%BE%D0%B2%D0%B0%D0%BD%D0%B8%D1%8F %D0%BF%D0%BE %D1%81%D0%B5%D1%80%D0%B4%D0%B5%D1%87%D0%BD%D0%BE%D0%BC%D1%83 %D0%BF%D1%80%D0%BE%D0%B5%D0%BA%D1%82%D1%83\Builder2007\Circulation\help\images\rus\object.jp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" name="Заголовок 2"/>
          <p:cNvSpPr txBox="1">
            <a:spLocks/>
          </p:cNvSpPr>
          <p:nvPr/>
        </p:nvSpPr>
        <p:spPr>
          <a:xfrm>
            <a:off x="1919289" y="1095497"/>
            <a:ext cx="8353425" cy="32159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/>
              <a:t>ЭРГОРЕФЛЕКС. СУБМОДЕЛЬ  </a:t>
            </a:r>
            <a:endParaRPr lang="ru-RU" sz="2400" dirty="0"/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1919289" y="1460073"/>
            <a:ext cx="83534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 smtClean="0"/>
              <a:t>В </a:t>
            </a:r>
            <a:r>
              <a:rPr lang="ru-RU" dirty="0"/>
              <a:t>качестве </a:t>
            </a:r>
            <a:r>
              <a:rPr lang="ru-RU" dirty="0" smtClean="0"/>
              <a:t>модельной передаточной </a:t>
            </a:r>
            <a:r>
              <a:rPr lang="ru-RU" dirty="0"/>
              <a:t>функции эргорецептора принимается </a:t>
            </a:r>
            <a:r>
              <a:rPr lang="ru-RU" dirty="0" smtClean="0"/>
              <a:t>однопараметрическое семейство </a:t>
            </a:r>
            <a:r>
              <a:rPr lang="ru-RU" dirty="0"/>
              <a:t>сигмоид вида</a:t>
            </a:r>
            <a:endParaRPr lang="en-US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1815" y="2149393"/>
            <a:ext cx="2932176" cy="62026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 Box 9"/>
              <p:cNvSpPr txBox="1">
                <a:spLocks noChangeArrowheads="1"/>
              </p:cNvSpPr>
              <p:nvPr/>
            </p:nvSpPr>
            <p:spPr bwMode="auto">
              <a:xfrm>
                <a:off x="1919287" y="2882436"/>
                <a:ext cx="8353425" cy="10909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ct val="50000"/>
                  </a:spcBef>
                </a:pPr>
                <a:r>
                  <a:rPr lang="ru-RU" dirty="0" smtClean="0"/>
                  <a:t>Параметром в этом семействе функций является величина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400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l-GR" sz="2400" b="1" i="1" smtClean="0">
                            <a:latin typeface="Cambria Math" panose="02040503050406030204" pitchFamily="18" charset="0"/>
                          </a:rPr>
                          <m:t>α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sz="2400" b="1" i="1" smtClean="0">
                            <a:latin typeface="Cambria Math" panose="02040503050406030204" pitchFamily="18" charset="0"/>
                          </a:rPr>
                          <m:t>ε</m:t>
                        </m:r>
                      </m:sub>
                    </m:sSub>
                  </m:oMath>
                </a14:m>
                <a:r>
                  <a:rPr lang="ru-RU" dirty="0" smtClean="0"/>
                  <a:t>, называемая </a:t>
                </a:r>
                <a:r>
                  <a:rPr lang="ru-RU" b="1" i="1" dirty="0" smtClean="0">
                    <a:solidFill>
                      <a:schemeClr val="accent1"/>
                    </a:solidFill>
                  </a:rPr>
                  <a:t>чувствительностью эргорецептора</a:t>
                </a:r>
                <a:r>
                  <a:rPr lang="ru-RU" dirty="0" smtClean="0"/>
                  <a:t>. </a:t>
                </a:r>
                <a:r>
                  <a:rPr lang="ru-RU" dirty="0"/>
                  <a:t>Выходной </a:t>
                </a:r>
                <a:r>
                  <a:rPr lang="ru-RU" dirty="0" smtClean="0"/>
                  <a:t>сигнал эргорецептора </a:t>
                </a:r>
                <a:r>
                  <a:rPr lang="ru-RU" dirty="0"/>
                  <a:t>суммируется с весом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400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𝒆</m:t>
                        </m:r>
                      </m:sub>
                    </m:sSub>
                  </m:oMath>
                </a14:m>
                <a:r>
                  <a:rPr lang="ru-RU" dirty="0" smtClean="0"/>
                  <a:t> </a:t>
                </a:r>
                <a:r>
                  <a:rPr lang="ru-RU" dirty="0"/>
                  <a:t>в сумматоре нейрона </a:t>
                </a:r>
                <a:r>
                  <a:rPr lang="ru-RU" b="1" i="1" dirty="0" smtClean="0"/>
                  <a:t>HC</a:t>
                </a:r>
                <a:r>
                  <a:rPr lang="ru-RU" dirty="0" smtClean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13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19287" y="2882436"/>
                <a:ext cx="8353425" cy="1090940"/>
              </a:xfrm>
              <a:prstGeom prst="rect">
                <a:avLst/>
              </a:prstGeom>
              <a:blipFill rotWithShape="0">
                <a:blip r:embed="rId3"/>
                <a:stretch>
                  <a:fillRect l="-657" r="-584" b="-726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 Box 9"/>
              <p:cNvSpPr txBox="1">
                <a:spLocks noChangeArrowheads="1"/>
              </p:cNvSpPr>
              <p:nvPr/>
            </p:nvSpPr>
            <p:spPr bwMode="auto">
              <a:xfrm>
                <a:off x="1919287" y="4235007"/>
                <a:ext cx="8353425" cy="17586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ct val="50000"/>
                  </a:spcBef>
                </a:pPr>
                <a:r>
                  <a:rPr lang="ru-RU" b="1" dirty="0" smtClean="0">
                    <a:solidFill>
                      <a:schemeClr val="accent1"/>
                    </a:solidFill>
                  </a:rPr>
                  <a:t>Замечание. </a:t>
                </a:r>
                <a:r>
                  <a:rPr lang="ru-RU" dirty="0" smtClean="0"/>
                  <a:t>Важность рассмотренной субмодели нейрогуморального фактора  и эргорефлекса, как ее составной части, для задач спорта можно подчеркнуть тем фактом, что в общей модели физиологии </a:t>
                </a:r>
                <a:r>
                  <a:rPr lang="ru-RU" b="1" dirty="0" smtClean="0">
                    <a:solidFill>
                      <a:schemeClr val="accent1"/>
                    </a:solidFill>
                  </a:rPr>
                  <a:t>частота  сердечных сокращений </a:t>
                </a:r>
                <a:r>
                  <a:rPr lang="ru-RU" dirty="0" smtClean="0"/>
                  <a:t>определяется через нейрогуморальный фактор по формуле</a:t>
                </a:r>
                <a:r>
                  <a:rPr lang="en-US" dirty="0" smtClean="0"/>
                  <a:t> </a:t>
                </a:r>
              </a:p>
              <a:p>
                <a:pPr algn="ctr">
                  <a:spcBef>
                    <a:spcPct val="50000"/>
                  </a:spcBef>
                </a:pPr>
                <a:r>
                  <a:rPr lang="en-US" sz="2400" i="1" dirty="0" smtClean="0"/>
                  <a:t>HR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type m:val="skw"/>
                        <m:ctrlPr>
                          <a:rPr lang="en-U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𝟔𝟎</m:t>
                        </m:r>
                      </m:num>
                      <m:den>
                        <m:r>
                          <a:rPr lang="el-GR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𝜸</m:t>
                        </m:r>
                      </m:den>
                    </m:f>
                  </m:oMath>
                </a14:m>
                <a:r>
                  <a:rPr lang="en-US" sz="2400" b="1" i="1" dirty="0"/>
                  <a:t> </a:t>
                </a:r>
                <a:r>
                  <a:rPr lang="en-US" sz="2400" b="1" i="1" dirty="0" smtClean="0"/>
                  <a:t>.</a:t>
                </a:r>
                <a:endParaRPr lang="en-US" sz="2400" b="1" i="1" dirty="0"/>
              </a:p>
            </p:txBody>
          </p:sp>
        </mc:Choice>
        <mc:Fallback xmlns="">
          <p:sp>
            <p:nvSpPr>
              <p:cNvPr id="14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19287" y="4235007"/>
                <a:ext cx="8353425" cy="1758687"/>
              </a:xfrm>
              <a:prstGeom prst="rect">
                <a:avLst/>
              </a:prstGeom>
              <a:blipFill rotWithShape="0">
                <a:blip r:embed="rId4"/>
                <a:stretch>
                  <a:fillRect l="-657" t="-2083" r="-584" b="-500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1630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981200" y="187325"/>
            <a:ext cx="8229600" cy="706438"/>
          </a:xfrm>
        </p:spPr>
        <p:txBody>
          <a:bodyPr/>
          <a:lstStyle/>
          <a:p>
            <a:pPr eaLnBrk="1" hangingPunct="1">
              <a:lnSpc>
                <a:spcPct val="75000"/>
              </a:lnSpc>
              <a:defRPr/>
            </a:pPr>
            <a:r>
              <a:rPr lang="ru-RU" sz="3600" dirty="0"/>
              <a:t>Введение</a:t>
            </a:r>
          </a:p>
        </p:txBody>
      </p:sp>
      <p:sp>
        <p:nvSpPr>
          <p:cNvPr id="6147" name="Line 4"/>
          <p:cNvSpPr>
            <a:spLocks noChangeShapeType="1"/>
          </p:cNvSpPr>
          <p:nvPr/>
        </p:nvSpPr>
        <p:spPr bwMode="auto">
          <a:xfrm>
            <a:off x="1919289" y="1052513"/>
            <a:ext cx="8353425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49" name="Содержимое 13"/>
          <p:cNvSpPr>
            <a:spLocks noGrp="1"/>
          </p:cNvSpPr>
          <p:nvPr>
            <p:ph sz="half" idx="1"/>
          </p:nvPr>
        </p:nvSpPr>
        <p:spPr>
          <a:xfrm>
            <a:off x="1919289" y="1460073"/>
            <a:ext cx="8377237" cy="3891856"/>
          </a:xfrm>
        </p:spPr>
        <p:txBody>
          <a:bodyPr>
            <a:normAutofit/>
          </a:bodyPr>
          <a:lstStyle/>
          <a:p>
            <a:pPr marL="0" algn="just">
              <a:buNone/>
            </a:pPr>
            <a:r>
              <a:rPr lang="ru-RU" sz="1800" dirty="0" smtClean="0">
                <a:cs typeface="Arial" charset="0"/>
              </a:rPr>
              <a:t>Технология физиологического аватара </a:t>
            </a:r>
            <a:r>
              <a:rPr lang="ru-RU" sz="1800" dirty="0">
                <a:cs typeface="Arial" charset="0"/>
              </a:rPr>
              <a:t>(ФА) — </a:t>
            </a:r>
            <a:r>
              <a:rPr lang="ru-RU" sz="1800" dirty="0" smtClean="0">
                <a:cs typeface="Arial" charset="0"/>
              </a:rPr>
              <a:t>технология создания и использования индивидуализированной математической модели  физиологии человеческого организма. ФА создается на </a:t>
            </a:r>
            <a:r>
              <a:rPr lang="ru-RU" sz="1800" dirty="0">
                <a:cs typeface="Arial" charset="0"/>
              </a:rPr>
              <a:t>основе измерений физиологических </a:t>
            </a:r>
            <a:r>
              <a:rPr lang="ru-RU" sz="1800" dirty="0" smtClean="0">
                <a:cs typeface="Arial" charset="0"/>
              </a:rPr>
              <a:t>параметров и используется для изучения </a:t>
            </a:r>
            <a:r>
              <a:rPr lang="ru-RU" sz="1800" dirty="0">
                <a:cs typeface="Arial" charset="0"/>
              </a:rPr>
              <a:t>организма и его поведения в самых разных жизненных ситуациях и различных областях профессиональной деятельности. </a:t>
            </a:r>
            <a:endParaRPr lang="ru-RU" sz="1800" dirty="0" smtClean="0">
              <a:cs typeface="Arial" charset="0"/>
            </a:endParaRPr>
          </a:p>
          <a:p>
            <a:pPr marL="0" algn="just">
              <a:buNone/>
            </a:pPr>
            <a:r>
              <a:rPr lang="ru-RU" sz="1800" dirty="0" smtClean="0">
                <a:cs typeface="Arial" charset="0"/>
              </a:rPr>
              <a:t>В </a:t>
            </a:r>
            <a:r>
              <a:rPr lang="ru-RU" sz="1800" dirty="0">
                <a:cs typeface="Arial" charset="0"/>
              </a:rPr>
              <a:t>докладе представляется обзор теоретических оснований технологии физиологического </a:t>
            </a:r>
            <a:r>
              <a:rPr lang="ru-RU" sz="1800" dirty="0" smtClean="0">
                <a:cs typeface="Arial" charset="0"/>
              </a:rPr>
              <a:t>аватара. </a:t>
            </a:r>
            <a:r>
              <a:rPr lang="ru-RU" sz="1800" dirty="0">
                <a:cs typeface="Arial" charset="0"/>
              </a:rPr>
              <a:t>Первым и главным таким основанием является </a:t>
            </a:r>
            <a:r>
              <a:rPr lang="ru-RU" sz="1800" dirty="0" smtClean="0">
                <a:cs typeface="Arial" charset="0"/>
              </a:rPr>
              <a:t>комплексная математическая </a:t>
            </a:r>
            <a:r>
              <a:rPr lang="ru-RU" sz="1800" dirty="0">
                <a:cs typeface="Arial" charset="0"/>
              </a:rPr>
              <a:t>модель физиологических систем </a:t>
            </a:r>
            <a:r>
              <a:rPr lang="ru-RU" sz="1800" dirty="0" smtClean="0">
                <a:cs typeface="Arial" charset="0"/>
              </a:rPr>
              <a:t>организма человека.</a:t>
            </a:r>
            <a:endParaRPr lang="ru-RU" sz="2400" dirty="0">
              <a:cs typeface="Arial" charset="0"/>
            </a:endParaRPr>
          </a:p>
        </p:txBody>
      </p:sp>
      <p:sp>
        <p:nvSpPr>
          <p:cNvPr id="5" name="Заголовок 2"/>
          <p:cNvSpPr txBox="1">
            <a:spLocks/>
          </p:cNvSpPr>
          <p:nvPr/>
        </p:nvSpPr>
        <p:spPr>
          <a:xfrm>
            <a:off x="1919289" y="1095497"/>
            <a:ext cx="8353425" cy="32159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/>
              <a:t>Аннотация 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877545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981200" y="115888"/>
            <a:ext cx="8229600" cy="850900"/>
          </a:xfrm>
        </p:spPr>
        <p:txBody>
          <a:bodyPr>
            <a:normAutofit/>
          </a:bodyPr>
          <a:lstStyle/>
          <a:p>
            <a:pPr eaLnBrk="1" hangingPunct="1">
              <a:lnSpc>
                <a:spcPct val="75000"/>
              </a:lnSpc>
              <a:defRPr/>
            </a:pPr>
            <a:r>
              <a:rPr lang="ru-RU" sz="3600" dirty="0" smtClean="0"/>
              <a:t>модель</a:t>
            </a:r>
            <a:endParaRPr lang="ru-RU" sz="3600" dirty="0"/>
          </a:p>
        </p:txBody>
      </p:sp>
      <p:sp>
        <p:nvSpPr>
          <p:cNvPr id="9219" name="Line 4"/>
          <p:cNvSpPr>
            <a:spLocks noChangeShapeType="1"/>
          </p:cNvSpPr>
          <p:nvPr/>
        </p:nvSpPr>
        <p:spPr bwMode="auto">
          <a:xfrm>
            <a:off x="1919289" y="1052513"/>
            <a:ext cx="8353425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21" name="Rectangle 7"/>
          <p:cNvSpPr>
            <a:spLocks noChangeArrowheads="1"/>
          </p:cNvSpPr>
          <p:nvPr/>
        </p:nvSpPr>
        <p:spPr bwMode="auto">
          <a:xfrm>
            <a:off x="1524001" y="2677597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9223" name="AutoShape 11" descr="D:\%D0%9D%D0%B0%D1%83%D0%BA%D0%B0\%D0%98%D1%81%D1%81%D0%BB%D0%B5%D0%B4%D0%BE%D0%B2%D0%B0%D0%BD%D0%B8%D1%8F %D0%BF%D0%BE %D1%81%D0%B5%D1%80%D0%B4%D0%B5%D1%87%D0%BD%D0%BE%D0%BC%D1%83 %D0%BF%D1%80%D0%BE%D0%B5%D0%BA%D1%82%D1%83\Builder2007\Circulation\help\images\rus\object.jp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24" name="AutoShape 13" descr="D:\%D0%9D%D0%B0%D1%83%D0%BA%D0%B0\%D0%98%D1%81%D1%81%D0%BB%D0%B5%D0%B4%D0%BE%D0%B2%D0%B0%D0%BD%D0%B8%D1%8F %D0%BF%D0%BE %D1%81%D0%B5%D1%80%D0%B4%D0%B5%D1%87%D0%BD%D0%BE%D0%BC%D1%83 %D0%BF%D1%80%D0%BE%D0%B5%D0%BA%D1%82%D1%83\Builder2007\Circulation\help\images\rus\object.jp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" name="Заголовок 2"/>
          <p:cNvSpPr txBox="1">
            <a:spLocks/>
          </p:cNvSpPr>
          <p:nvPr/>
        </p:nvSpPr>
        <p:spPr>
          <a:xfrm>
            <a:off x="1919289" y="1095497"/>
            <a:ext cx="8353425" cy="32159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/>
              <a:t>Аллометрическое масштабирование </a:t>
            </a:r>
            <a:endParaRPr lang="ru-RU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 Box 9"/>
              <p:cNvSpPr txBox="1">
                <a:spLocks noChangeArrowheads="1"/>
              </p:cNvSpPr>
              <p:nvPr/>
            </p:nvSpPr>
            <p:spPr bwMode="auto">
              <a:xfrm>
                <a:off x="1919289" y="1460073"/>
                <a:ext cx="8353425" cy="46155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ct val="50000"/>
                  </a:spcBef>
                </a:pPr>
                <a:r>
                  <a:rPr lang="ru-RU" dirty="0" smtClean="0"/>
                  <a:t>В </a:t>
                </a:r>
                <a:r>
                  <a:rPr lang="ru-RU" dirty="0"/>
                  <a:t>основе теории </a:t>
                </a:r>
                <a:r>
                  <a:rPr lang="ru-RU" dirty="0" err="1" smtClean="0"/>
                  <a:t>аллометрических</a:t>
                </a:r>
                <a:r>
                  <a:rPr lang="ru-RU" dirty="0" smtClean="0"/>
                  <a:t> закономерностей </a:t>
                </a:r>
                <a:r>
                  <a:rPr lang="ru-RU" dirty="0"/>
                  <a:t>лежит утверждение о </a:t>
                </a:r>
                <a:r>
                  <a:rPr lang="ru-RU" dirty="0" smtClean="0"/>
                  <a:t>степенной зависимости </a:t>
                </a:r>
                <a:r>
                  <a:rPr lang="ru-RU" dirty="0"/>
                  <a:t>параметров организма от размера тела в </a:t>
                </a:r>
                <a:r>
                  <a:rPr lang="ru-RU" dirty="0" smtClean="0"/>
                  <a:t>форме</a:t>
                </a:r>
              </a:p>
              <a:p>
                <a:pPr algn="just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sSup>
                        <m:sSup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p>
                          <m:sSub>
                            <m:sSub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  <m:sub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</m:sup>
                      </m:sSup>
                      <m:r>
                        <a:rPr lang="ru-RU" sz="2400" b="1" i="0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ru-RU" sz="2400" b="1" dirty="0" smtClean="0"/>
              </a:p>
              <a:p>
                <a:pPr algn="just">
                  <a:spcBef>
                    <a:spcPct val="50000"/>
                  </a:spcBef>
                </a:pPr>
                <a:r>
                  <a:rPr lang="ru-RU" dirty="0"/>
                  <a:t>где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ru-RU" dirty="0" smtClean="0"/>
                  <a:t> </a:t>
                </a:r>
                <a:r>
                  <a:rPr lang="ru-RU" dirty="0"/>
                  <a:t>- константы нормализации,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𝑾</m:t>
                    </m:r>
                  </m:oMath>
                </a14:m>
                <a:r>
                  <a:rPr lang="ru-RU" dirty="0" smtClean="0"/>
                  <a:t> </a:t>
                </a:r>
                <a:r>
                  <a:rPr lang="ru-RU" dirty="0"/>
                  <a:t>- масса тела организма</a:t>
                </a:r>
                <a:r>
                  <a:rPr lang="ru-RU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ru-RU" dirty="0" smtClean="0"/>
                  <a:t> - </a:t>
                </a:r>
                <a:r>
                  <a:rPr lang="ru-RU" dirty="0"/>
                  <a:t>показатели степени </a:t>
                </a:r>
                <a:r>
                  <a:rPr lang="ru-RU" dirty="0" err="1"/>
                  <a:t>аллометрической</a:t>
                </a:r>
                <a:r>
                  <a:rPr lang="ru-RU" dirty="0"/>
                  <a:t> зависимости </a:t>
                </a:r>
                <a:r>
                  <a:rPr lang="ru-RU" dirty="0" smtClean="0"/>
                  <a:t>или аллометрические </a:t>
                </a:r>
                <a:r>
                  <a:rPr lang="ru-RU" dirty="0"/>
                  <a:t>показатели (</a:t>
                </a:r>
                <a:r>
                  <a:rPr lang="ru-RU" dirty="0" err="1"/>
                  <a:t>allometric</a:t>
                </a:r>
                <a:r>
                  <a:rPr lang="ru-RU" dirty="0"/>
                  <a:t> </a:t>
                </a:r>
                <a:r>
                  <a:rPr lang="ru-RU" dirty="0" err="1"/>
                  <a:t>exponent</a:t>
                </a:r>
                <a:r>
                  <a:rPr lang="ru-RU" dirty="0"/>
                  <a:t>). В расчетах </a:t>
                </a:r>
                <a:r>
                  <a:rPr lang="ru-RU" dirty="0" smtClean="0"/>
                  <a:t>эта формула </a:t>
                </a:r>
                <a:r>
                  <a:rPr lang="ru-RU" dirty="0"/>
                  <a:t>используется в виде </a:t>
                </a:r>
                <a:r>
                  <a:rPr lang="ru-RU" dirty="0" smtClean="0"/>
                  <a:t>формулы </a:t>
                </a:r>
                <a:r>
                  <a:rPr lang="ru-RU" dirty="0" err="1" smtClean="0"/>
                  <a:t>аллометрического</a:t>
                </a:r>
                <a:r>
                  <a:rPr lang="ru-RU" dirty="0" smtClean="0"/>
                  <a:t> масштабирования </a:t>
                </a:r>
                <a:r>
                  <a:rPr lang="ru-RU" dirty="0"/>
                  <a:t>(</a:t>
                </a:r>
                <a:r>
                  <a:rPr lang="ru-RU" dirty="0" err="1"/>
                  <a:t>allometric</a:t>
                </a:r>
                <a:r>
                  <a:rPr lang="ru-RU" dirty="0"/>
                  <a:t> </a:t>
                </a:r>
                <a:r>
                  <a:rPr lang="ru-RU" dirty="0" err="1"/>
                  <a:t>scaling</a:t>
                </a:r>
                <a:r>
                  <a:rPr lang="ru-RU" dirty="0"/>
                  <a:t>) для значений </a:t>
                </a:r>
                <a:r>
                  <a:rPr lang="ru-RU" dirty="0" smtClean="0"/>
                  <a:t>модельных параметров</a:t>
                </a:r>
              </a:p>
              <a:p>
                <a:pPr algn="ctr">
                  <a:spcBef>
                    <a:spcPct val="50000"/>
                  </a:spcBef>
                </a:pPr>
                <a:r>
                  <a:rPr lang="ru-RU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sz="2400" b="1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  <m:sup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bSup>
                    <m:sSup>
                      <m:sSupPr>
                        <m:ctrlPr>
                          <a:rPr lang="en-US" sz="2400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400" b="1" i="1" dirty="0"/>
                          <m:t>(</m:t>
                        </m:r>
                        <m:f>
                          <m:fPr>
                            <m:ctrlPr>
                              <a:rPr lang="en-US" sz="2400" b="1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1" i="1" dirty="0">
                                <a:latin typeface="Cambria Math" panose="02040503050406030204" pitchFamily="18" charset="0"/>
                              </a:rPr>
                              <m:t>𝑾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sz="2400" b="1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1" dirty="0" smtClean="0">
                                    <a:latin typeface="Cambria Math" panose="02040503050406030204" pitchFamily="18" charset="0"/>
                                  </a:rPr>
                                  <m:t>𝑾</m:t>
                                </m:r>
                              </m:e>
                              <m:sub>
                                <m:r>
                                  <a:rPr lang="en-US" sz="2400" b="1" i="1" dirty="0" smtClean="0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sub>
                            </m:sSub>
                          </m:den>
                        </m:f>
                        <m:r>
                          <m:rPr>
                            <m:nor/>
                          </m:rPr>
                          <a:rPr lang="en-US" sz="2400" b="1" i="1" dirty="0"/>
                          <m:t>)</m:t>
                        </m:r>
                      </m:e>
                      <m:sup>
                        <m:sSub>
                          <m:sSubPr>
                            <m:ctrlPr>
                              <a:rPr lang="en-US" sz="2400" b="1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dirty="0" smtClean="0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lang="en-US" sz="2400" b="1" i="1" dirty="0" smtClean="0"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sup>
                    </m:sSup>
                  </m:oMath>
                </a14:m>
                <a:r>
                  <a:rPr lang="ru-RU" dirty="0" smtClean="0"/>
                  <a:t> </a:t>
                </a:r>
              </a:p>
              <a:p>
                <a:pPr algn="ctr">
                  <a:spcBef>
                    <a:spcPct val="50000"/>
                  </a:spcBef>
                </a:pPr>
                <a:r>
                  <a:rPr lang="ru-RU" dirty="0" smtClean="0"/>
                  <a:t>через </a:t>
                </a:r>
                <a:r>
                  <a:rPr lang="ru-RU" dirty="0"/>
                  <a:t>среднее нормальное значение массы тела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dirty="0">
                            <a:latin typeface="Cambria Math" panose="02040503050406030204" pitchFamily="18" charset="0"/>
                          </a:rPr>
                          <m:t>𝑾</m:t>
                        </m:r>
                      </m:e>
                      <m:sub>
                        <m:r>
                          <a:rPr lang="en-US" sz="2400" b="1" i="1" dirty="0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ru-RU" dirty="0" smtClean="0"/>
                  <a:t>, </a:t>
                </a:r>
                <a:r>
                  <a:rPr lang="ru-RU" dirty="0"/>
                  <a:t>принятое </a:t>
                </a:r>
                <a:r>
                  <a:rPr lang="ru-RU" dirty="0" smtClean="0"/>
                  <a:t>равным 70 </a:t>
                </a:r>
                <a:r>
                  <a:rPr lang="ru-RU" dirty="0"/>
                  <a:t>кг, </a:t>
                </a:r>
                <a:r>
                  <a:rPr lang="ru-RU" dirty="0" smtClean="0"/>
                  <a:t>и экспериментально </a:t>
                </a:r>
                <a:r>
                  <a:rPr lang="ru-RU" dirty="0"/>
                  <a:t>установленное среднее нормальное </a:t>
                </a:r>
                <a:r>
                  <a:rPr lang="ru-RU" dirty="0" smtClean="0"/>
                  <a:t>значение параметра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  <m:sup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bSup>
                  </m:oMath>
                </a14:m>
                <a:r>
                  <a:rPr lang="ru-RU" dirty="0" smtClean="0"/>
                  <a:t>.</a:t>
                </a:r>
              </a:p>
            </p:txBody>
          </p:sp>
        </mc:Choice>
        <mc:Fallback xmlns="">
          <p:sp>
            <p:nvSpPr>
              <p:cNvPr id="10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19289" y="1460073"/>
                <a:ext cx="8353425" cy="4615559"/>
              </a:xfrm>
              <a:prstGeom prst="rect">
                <a:avLst/>
              </a:prstGeom>
              <a:blipFill rotWithShape="0">
                <a:blip r:embed="rId2"/>
                <a:stretch>
                  <a:fillRect l="-657" t="-793" r="-584" b="-79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6868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981200" y="115888"/>
            <a:ext cx="8229600" cy="850900"/>
          </a:xfrm>
        </p:spPr>
        <p:txBody>
          <a:bodyPr>
            <a:normAutofit/>
          </a:bodyPr>
          <a:lstStyle/>
          <a:p>
            <a:pPr eaLnBrk="1" hangingPunct="1">
              <a:lnSpc>
                <a:spcPct val="75000"/>
              </a:lnSpc>
              <a:defRPr/>
            </a:pPr>
            <a:r>
              <a:rPr lang="ru-RU" sz="3600" dirty="0" smtClean="0"/>
              <a:t>модель</a:t>
            </a:r>
            <a:endParaRPr lang="ru-RU" sz="3600" dirty="0"/>
          </a:p>
        </p:txBody>
      </p:sp>
      <p:sp>
        <p:nvSpPr>
          <p:cNvPr id="9219" name="Line 4"/>
          <p:cNvSpPr>
            <a:spLocks noChangeShapeType="1"/>
          </p:cNvSpPr>
          <p:nvPr/>
        </p:nvSpPr>
        <p:spPr bwMode="auto">
          <a:xfrm>
            <a:off x="1919289" y="1052513"/>
            <a:ext cx="8353425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21" name="Rectangle 7"/>
          <p:cNvSpPr>
            <a:spLocks noChangeArrowheads="1"/>
          </p:cNvSpPr>
          <p:nvPr/>
        </p:nvSpPr>
        <p:spPr bwMode="auto">
          <a:xfrm>
            <a:off x="1524001" y="2677597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9223" name="AutoShape 11" descr="D:\%D0%9D%D0%B0%D1%83%D0%BA%D0%B0\%D0%98%D1%81%D1%81%D0%BB%D0%B5%D0%B4%D0%BE%D0%B2%D0%B0%D0%BD%D0%B8%D1%8F %D0%BF%D0%BE %D1%81%D0%B5%D1%80%D0%B4%D0%B5%D1%87%D0%BD%D0%BE%D0%BC%D1%83 %D0%BF%D1%80%D0%BE%D0%B5%D0%BA%D1%82%D1%83\Builder2007\Circulation\help\images\rus\object.jp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24" name="AutoShape 13" descr="D:\%D0%9D%D0%B0%D1%83%D0%BA%D0%B0\%D0%98%D1%81%D1%81%D0%BB%D0%B5%D0%B4%D0%BE%D0%B2%D0%B0%D0%BD%D0%B8%D1%8F %D0%BF%D0%BE %D1%81%D0%B5%D1%80%D0%B4%D0%B5%D1%87%D0%BD%D0%BE%D0%BC%D1%83 %D0%BF%D1%80%D0%BE%D0%B5%D0%BA%D1%82%D1%83\Builder2007\Circulation\help\images\rus\object.jp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" name="Заголовок 2"/>
          <p:cNvSpPr txBox="1">
            <a:spLocks/>
          </p:cNvSpPr>
          <p:nvPr/>
        </p:nvSpPr>
        <p:spPr>
          <a:xfrm>
            <a:off x="1919289" y="1095497"/>
            <a:ext cx="8353425" cy="32159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/>
              <a:t>Аллометрическое масштабирование </a:t>
            </a:r>
            <a:endParaRPr lang="ru-RU" sz="2400" dirty="0"/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1919289" y="1460073"/>
            <a:ext cx="8353425" cy="3000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 smtClean="0"/>
              <a:t>Основы теории </a:t>
            </a:r>
            <a:r>
              <a:rPr lang="ru-RU" dirty="0" err="1"/>
              <a:t>аллометрического</a:t>
            </a:r>
            <a:r>
              <a:rPr lang="ru-RU" dirty="0"/>
              <a:t> </a:t>
            </a:r>
            <a:r>
              <a:rPr lang="ru-RU" dirty="0" smtClean="0"/>
              <a:t>масштабирования изложены в работе </a:t>
            </a:r>
          </a:p>
          <a:p>
            <a:pPr algn="just">
              <a:spcBef>
                <a:spcPct val="50000"/>
              </a:spcBef>
            </a:pPr>
            <a:r>
              <a:rPr lang="en-US" i="1" dirty="0" smtClean="0">
                <a:solidFill>
                  <a:schemeClr val="accent1"/>
                </a:solidFill>
              </a:rPr>
              <a:t>Geoffrey </a:t>
            </a:r>
            <a:r>
              <a:rPr lang="en-US" i="1" dirty="0">
                <a:solidFill>
                  <a:schemeClr val="accent1"/>
                </a:solidFill>
              </a:rPr>
              <a:t>B. West, James H. Brown,  Brian J. </a:t>
            </a:r>
            <a:r>
              <a:rPr lang="en-US" i="1" dirty="0" err="1">
                <a:solidFill>
                  <a:schemeClr val="accent1"/>
                </a:solidFill>
              </a:rPr>
              <a:t>Enquist</a:t>
            </a:r>
            <a:r>
              <a:rPr lang="en-US" i="1" dirty="0">
                <a:solidFill>
                  <a:schemeClr val="accent1"/>
                </a:solidFill>
              </a:rPr>
              <a:t>} A General</a:t>
            </a:r>
            <a:r>
              <a:rPr lang="ru-RU" i="1" dirty="0">
                <a:solidFill>
                  <a:schemeClr val="accent1"/>
                </a:solidFill>
              </a:rPr>
              <a:t> </a:t>
            </a:r>
            <a:r>
              <a:rPr lang="en-US" i="1" dirty="0">
                <a:solidFill>
                  <a:schemeClr val="accent1"/>
                </a:solidFill>
              </a:rPr>
              <a:t>Model for the Origin of </a:t>
            </a:r>
            <a:r>
              <a:rPr lang="en-US" i="1" dirty="0" err="1">
                <a:solidFill>
                  <a:schemeClr val="accent1"/>
                </a:solidFill>
              </a:rPr>
              <a:t>Allometric</a:t>
            </a:r>
            <a:r>
              <a:rPr lang="en-US" i="1" dirty="0">
                <a:solidFill>
                  <a:schemeClr val="accent1"/>
                </a:solidFill>
              </a:rPr>
              <a:t> Scaling Laws in Biology</a:t>
            </a:r>
            <a:r>
              <a:rPr lang="ru-RU" i="1" dirty="0">
                <a:solidFill>
                  <a:schemeClr val="accent1"/>
                </a:solidFill>
              </a:rPr>
              <a:t> </a:t>
            </a:r>
            <a:r>
              <a:rPr lang="en-US" i="1" dirty="0">
                <a:solidFill>
                  <a:schemeClr val="accent1"/>
                </a:solidFill>
              </a:rPr>
              <a:t>//</a:t>
            </a:r>
            <a:r>
              <a:rPr lang="ru-RU" i="1" dirty="0">
                <a:solidFill>
                  <a:schemeClr val="accent1"/>
                </a:solidFill>
              </a:rPr>
              <a:t> </a:t>
            </a:r>
            <a:r>
              <a:rPr lang="en-US" i="1" dirty="0">
                <a:solidFill>
                  <a:schemeClr val="accent1"/>
                </a:solidFill>
              </a:rPr>
              <a:t>Science.</a:t>
            </a:r>
            <a:r>
              <a:rPr lang="ru-RU" i="1" dirty="0">
                <a:solidFill>
                  <a:schemeClr val="accent1"/>
                </a:solidFill>
              </a:rPr>
              <a:t> </a:t>
            </a:r>
            <a:r>
              <a:rPr lang="en-US" i="1" dirty="0">
                <a:solidFill>
                  <a:schemeClr val="accent1"/>
                </a:solidFill>
              </a:rPr>
              <a:t>1997. №276. P. 122–126</a:t>
            </a:r>
            <a:r>
              <a:rPr lang="en-US" i="1" dirty="0" smtClean="0">
                <a:solidFill>
                  <a:schemeClr val="accent1"/>
                </a:solidFill>
              </a:rPr>
              <a:t>.</a:t>
            </a:r>
            <a:endParaRPr lang="ru-RU" dirty="0" smtClean="0"/>
          </a:p>
          <a:p>
            <a:pPr algn="just">
              <a:spcBef>
                <a:spcPct val="50000"/>
              </a:spcBef>
            </a:pPr>
            <a:r>
              <a:rPr lang="ru-RU" dirty="0" smtClean="0"/>
              <a:t>Теория </a:t>
            </a:r>
            <a:r>
              <a:rPr lang="ru-RU" dirty="0" err="1" smtClean="0"/>
              <a:t>аллометрического</a:t>
            </a:r>
            <a:r>
              <a:rPr lang="ru-RU" dirty="0" smtClean="0"/>
              <a:t> масштабирования принимается в </a:t>
            </a:r>
            <a:r>
              <a:rPr lang="ru-RU" dirty="0"/>
              <a:t>качестве первого приближения для </a:t>
            </a:r>
            <a:r>
              <a:rPr lang="ru-RU" dirty="0" smtClean="0"/>
              <a:t>выражения </a:t>
            </a:r>
            <a:r>
              <a:rPr lang="ru-RU" dirty="0" err="1" smtClean="0"/>
              <a:t>аллометрических</a:t>
            </a:r>
            <a:r>
              <a:rPr lang="ru-RU" dirty="0" smtClean="0"/>
              <a:t> </a:t>
            </a:r>
            <a:r>
              <a:rPr lang="ru-RU" dirty="0"/>
              <a:t>зависимостей параметров модели </a:t>
            </a:r>
            <a:r>
              <a:rPr lang="ru-RU" dirty="0" smtClean="0"/>
              <a:t>физиологических систем организма. </a:t>
            </a:r>
          </a:p>
          <a:p>
            <a:pPr algn="just">
              <a:spcBef>
                <a:spcPct val="50000"/>
              </a:spcBef>
            </a:pPr>
            <a:r>
              <a:rPr lang="ru-RU" dirty="0" smtClean="0"/>
              <a:t>Модель </a:t>
            </a:r>
            <a:r>
              <a:rPr lang="ru-RU" dirty="0"/>
              <a:t>физиологических систем </a:t>
            </a:r>
            <a:r>
              <a:rPr lang="ru-RU" dirty="0" smtClean="0"/>
              <a:t>организма полностью </a:t>
            </a:r>
            <a:r>
              <a:rPr lang="ru-RU" dirty="0" err="1" smtClean="0"/>
              <a:t>аллометрически</a:t>
            </a:r>
            <a:r>
              <a:rPr lang="ru-RU" dirty="0" smtClean="0"/>
              <a:t> масштабирована, т. е. для всех параметров модели определены величины </a:t>
            </a:r>
            <a:r>
              <a:rPr lang="ru-RU" dirty="0" err="1" smtClean="0"/>
              <a:t>аллометрических</a:t>
            </a:r>
            <a:r>
              <a:rPr lang="ru-RU" dirty="0" smtClean="0"/>
              <a:t> показателей.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593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981200" y="187325"/>
            <a:ext cx="8229600" cy="706438"/>
          </a:xfrm>
        </p:spPr>
        <p:txBody>
          <a:bodyPr/>
          <a:lstStyle/>
          <a:p>
            <a:pPr eaLnBrk="1" hangingPunct="1">
              <a:lnSpc>
                <a:spcPct val="75000"/>
              </a:lnSpc>
              <a:defRPr/>
            </a:pPr>
            <a:r>
              <a:rPr lang="ru-RU" sz="3600" dirty="0" smtClean="0"/>
              <a:t>Идентификация</a:t>
            </a:r>
            <a:endParaRPr lang="ru-RU" sz="3600" dirty="0"/>
          </a:p>
        </p:txBody>
      </p:sp>
      <p:sp>
        <p:nvSpPr>
          <p:cNvPr id="6147" name="Line 4"/>
          <p:cNvSpPr>
            <a:spLocks noChangeShapeType="1"/>
          </p:cNvSpPr>
          <p:nvPr/>
        </p:nvSpPr>
        <p:spPr bwMode="auto">
          <a:xfrm>
            <a:off x="1919289" y="1052513"/>
            <a:ext cx="8353425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49" name="Содержимое 13"/>
          <p:cNvSpPr>
            <a:spLocks noGrp="1"/>
          </p:cNvSpPr>
          <p:nvPr>
            <p:ph sz="half" idx="1"/>
          </p:nvPr>
        </p:nvSpPr>
        <p:spPr>
          <a:xfrm>
            <a:off x="1919289" y="1460072"/>
            <a:ext cx="8353425" cy="3246400"/>
          </a:xfrm>
        </p:spPr>
        <p:txBody>
          <a:bodyPr>
            <a:normAutofit/>
          </a:bodyPr>
          <a:lstStyle/>
          <a:p>
            <a:pPr marL="0" algn="just">
              <a:buNone/>
            </a:pPr>
            <a:r>
              <a:rPr lang="ru-RU" sz="1800" dirty="0" smtClean="0">
                <a:cs typeface="Arial" charset="0"/>
              </a:rPr>
              <a:t>Математическое моделирование </a:t>
            </a:r>
            <a:r>
              <a:rPr lang="ru-RU" sz="1800" dirty="0">
                <a:cs typeface="Arial" charset="0"/>
              </a:rPr>
              <a:t>не </a:t>
            </a:r>
            <a:r>
              <a:rPr lang="ru-RU" sz="1800" dirty="0" smtClean="0">
                <a:cs typeface="Arial" charset="0"/>
              </a:rPr>
              <a:t>находит </a:t>
            </a:r>
            <a:r>
              <a:rPr lang="ru-RU" sz="1800" dirty="0">
                <a:cs typeface="Arial" charset="0"/>
              </a:rPr>
              <a:t>пока </a:t>
            </a:r>
            <a:r>
              <a:rPr lang="ru-RU" sz="1800" dirty="0" smtClean="0">
                <a:cs typeface="Arial" charset="0"/>
              </a:rPr>
              <a:t>должного применения </a:t>
            </a:r>
            <a:r>
              <a:rPr lang="ru-RU" sz="1800" dirty="0">
                <a:cs typeface="Arial" charset="0"/>
              </a:rPr>
              <a:t>в практике тренера и спортивного врача. Причина в </a:t>
            </a:r>
            <a:r>
              <a:rPr lang="ru-RU" sz="1800" dirty="0" smtClean="0">
                <a:cs typeface="Arial" charset="0"/>
              </a:rPr>
              <a:t>том, что модели чаще всего ограничивают </a:t>
            </a:r>
            <a:r>
              <a:rPr lang="ru-RU" sz="1800" dirty="0">
                <a:cs typeface="Arial" charset="0"/>
              </a:rPr>
              <a:t>свою адекватность уровнем </a:t>
            </a:r>
            <a:r>
              <a:rPr lang="ru-RU" sz="1800" dirty="0" smtClean="0">
                <a:cs typeface="Arial" charset="0"/>
              </a:rPr>
              <a:t>популяции. Для </a:t>
            </a:r>
            <a:r>
              <a:rPr lang="ru-RU" sz="1800" dirty="0">
                <a:cs typeface="Arial" charset="0"/>
              </a:rPr>
              <a:t>практики необходимо распространить адекватность модели до </a:t>
            </a:r>
            <a:r>
              <a:rPr lang="ru-RU" sz="1800" dirty="0" smtClean="0">
                <a:cs typeface="Arial" charset="0"/>
              </a:rPr>
              <a:t>уровня отдельного </a:t>
            </a:r>
            <a:r>
              <a:rPr lang="ru-RU" sz="1800" dirty="0">
                <a:cs typeface="Arial" charset="0"/>
              </a:rPr>
              <a:t>индивида. Отсутствие такой "</a:t>
            </a:r>
            <a:r>
              <a:rPr lang="ru-RU" sz="1800" dirty="0" smtClean="0">
                <a:cs typeface="Arial" charset="0"/>
              </a:rPr>
              <a:t>индивидуализации</a:t>
            </a:r>
            <a:r>
              <a:rPr lang="en-US" sz="1800" dirty="0" smtClean="0">
                <a:cs typeface="Arial" charset="0"/>
              </a:rPr>
              <a:t>”</a:t>
            </a:r>
            <a:r>
              <a:rPr lang="ru-RU" sz="1800" dirty="0" smtClean="0">
                <a:cs typeface="Arial" charset="0"/>
              </a:rPr>
              <a:t> ведет к тому</a:t>
            </a:r>
            <a:r>
              <a:rPr lang="ru-RU" sz="1800" dirty="0">
                <a:cs typeface="Arial" charset="0"/>
              </a:rPr>
              <a:t>, что </a:t>
            </a:r>
            <a:r>
              <a:rPr lang="ru-RU" sz="1800" dirty="0" smtClean="0">
                <a:cs typeface="Arial" charset="0"/>
              </a:rPr>
              <a:t>применение </a:t>
            </a:r>
            <a:r>
              <a:rPr lang="ru-RU" sz="1800" dirty="0">
                <a:cs typeface="Arial" charset="0"/>
              </a:rPr>
              <a:t>точных методов </a:t>
            </a:r>
            <a:r>
              <a:rPr lang="ru-RU" sz="1800" dirty="0" smtClean="0">
                <a:cs typeface="Arial" charset="0"/>
              </a:rPr>
              <a:t>математического моделирования </a:t>
            </a:r>
            <a:r>
              <a:rPr lang="ru-RU" sz="1800" dirty="0">
                <a:cs typeface="Arial" charset="0"/>
              </a:rPr>
              <a:t>в этой предметной области </a:t>
            </a:r>
            <a:r>
              <a:rPr lang="ru-RU" sz="1800" dirty="0" smtClean="0">
                <a:cs typeface="Arial" charset="0"/>
              </a:rPr>
              <a:t>часто свод</a:t>
            </a:r>
            <a:r>
              <a:rPr lang="ru-RU" sz="1800" dirty="0">
                <a:cs typeface="Arial" charset="0"/>
              </a:rPr>
              <a:t>и</a:t>
            </a:r>
            <a:r>
              <a:rPr lang="ru-RU" sz="1800" dirty="0" smtClean="0">
                <a:cs typeface="Arial" charset="0"/>
              </a:rPr>
              <a:t>тся </a:t>
            </a:r>
            <a:r>
              <a:rPr lang="ru-RU" sz="1800" dirty="0">
                <a:cs typeface="Arial" charset="0"/>
              </a:rPr>
              <a:t>к </a:t>
            </a:r>
            <a:r>
              <a:rPr lang="ru-RU" sz="1800" dirty="0" smtClean="0">
                <a:cs typeface="Arial" charset="0"/>
              </a:rPr>
              <a:t>построению осредненных по популяции </a:t>
            </a:r>
            <a:r>
              <a:rPr lang="ru-RU" sz="1800" dirty="0">
                <a:cs typeface="Arial" charset="0"/>
              </a:rPr>
              <a:t>эмпирических зависимостей </a:t>
            </a:r>
            <a:r>
              <a:rPr lang="ru-RU" sz="1800" dirty="0" smtClean="0">
                <a:cs typeface="Arial" charset="0"/>
              </a:rPr>
              <a:t>ЧСС, уровня лактата </a:t>
            </a:r>
            <a:r>
              <a:rPr lang="ru-RU" sz="1800" dirty="0">
                <a:cs typeface="Arial" charset="0"/>
              </a:rPr>
              <a:t>в крови </a:t>
            </a:r>
            <a:r>
              <a:rPr lang="ru-RU" sz="1800" dirty="0" smtClean="0">
                <a:cs typeface="Arial" charset="0"/>
              </a:rPr>
              <a:t>и др. физиологических переменных от </a:t>
            </a:r>
            <a:r>
              <a:rPr lang="ru-RU" sz="1800" dirty="0">
                <a:cs typeface="Arial" charset="0"/>
              </a:rPr>
              <a:t>уровня </a:t>
            </a:r>
            <a:r>
              <a:rPr lang="ru-RU" sz="1800" dirty="0" smtClean="0">
                <a:cs typeface="Arial" charset="0"/>
              </a:rPr>
              <a:t>физической нагрузки.</a:t>
            </a:r>
          </a:p>
          <a:p>
            <a:pPr marL="0" algn="just">
              <a:buNone/>
            </a:pPr>
            <a:r>
              <a:rPr lang="en-US" sz="1800" dirty="0" smtClean="0">
                <a:cs typeface="Arial" charset="0"/>
              </a:rPr>
              <a:t>“</a:t>
            </a:r>
            <a:r>
              <a:rPr lang="ru-RU" sz="1800" dirty="0" smtClean="0">
                <a:cs typeface="Arial" charset="0"/>
              </a:rPr>
              <a:t>Индивидуализация</a:t>
            </a:r>
            <a:r>
              <a:rPr lang="en-US" sz="1800" dirty="0" smtClean="0">
                <a:cs typeface="Arial" charset="0"/>
              </a:rPr>
              <a:t>”</a:t>
            </a:r>
            <a:r>
              <a:rPr lang="ru-RU" sz="1800" dirty="0" smtClean="0">
                <a:cs typeface="Arial" charset="0"/>
              </a:rPr>
              <a:t> математической </a:t>
            </a:r>
            <a:r>
              <a:rPr lang="ru-RU" sz="1800" dirty="0">
                <a:cs typeface="Arial" charset="0"/>
              </a:rPr>
              <a:t>модели представляет собой </a:t>
            </a:r>
            <a:r>
              <a:rPr lang="ru-RU" sz="1800" dirty="0" smtClean="0">
                <a:cs typeface="Arial" charset="0"/>
              </a:rPr>
              <a:t>суть идентификации. </a:t>
            </a:r>
            <a:endParaRPr lang="ru-RU" sz="1800" dirty="0">
              <a:cs typeface="Arial" charset="0"/>
            </a:endParaRPr>
          </a:p>
        </p:txBody>
      </p:sp>
      <p:sp>
        <p:nvSpPr>
          <p:cNvPr id="6" name="Заголовок 2"/>
          <p:cNvSpPr txBox="1">
            <a:spLocks/>
          </p:cNvSpPr>
          <p:nvPr/>
        </p:nvSpPr>
        <p:spPr>
          <a:xfrm>
            <a:off x="1919289" y="1095497"/>
            <a:ext cx="8353425" cy="32159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/>
              <a:t>Аннотация 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567698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>
          <a:xfrm>
            <a:off x="8324265" y="1219201"/>
            <a:ext cx="3707314" cy="1620252"/>
          </a:xfrm>
        </p:spPr>
        <p:txBody>
          <a:bodyPr>
            <a:noAutofit/>
          </a:bodyPr>
          <a:lstStyle/>
          <a:p>
            <a:r>
              <a:rPr lang="ru-RU" sz="1800" dirty="0"/>
              <a:t>Задача определения параметров динамической системы по измерениям ее выходных характеристик в математической теории управления называется параметрической идентификацией</a:t>
            </a:r>
            <a:r>
              <a:rPr lang="ru-RU" sz="1800" dirty="0" smtClean="0"/>
              <a:t>.</a:t>
            </a:r>
            <a:endParaRPr lang="ru-RU" sz="1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324264" y="163345"/>
            <a:ext cx="3125787" cy="53139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Идентификация</a:t>
            </a:r>
            <a:endParaRPr lang="ru-RU" dirty="0"/>
          </a:p>
        </p:txBody>
      </p:sp>
      <p:sp>
        <p:nvSpPr>
          <p:cNvPr id="7" name="Заголовок 2"/>
          <p:cNvSpPr txBox="1">
            <a:spLocks/>
          </p:cNvSpPr>
          <p:nvPr/>
        </p:nvSpPr>
        <p:spPr>
          <a:xfrm>
            <a:off x="8324264" y="694740"/>
            <a:ext cx="3053764" cy="36433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>
                <a:solidFill>
                  <a:schemeClr val="bg1"/>
                </a:solidFill>
              </a:rPr>
              <a:t>Постановка задачи  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451749" y="5802869"/>
            <a:ext cx="715220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dirty="0" smtClean="0"/>
              <a:t>Схема процесса параметрической идентификации системы кровообращения</a:t>
            </a:r>
          </a:p>
        </p:txBody>
      </p:sp>
      <p:sp>
        <p:nvSpPr>
          <p:cNvPr id="10" name="Text Placeholder 1"/>
          <p:cNvSpPr txBox="1">
            <a:spLocks/>
          </p:cNvSpPr>
          <p:nvPr/>
        </p:nvSpPr>
        <p:spPr>
          <a:xfrm>
            <a:off x="8324265" y="2839452"/>
            <a:ext cx="3707314" cy="37944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 smtClean="0"/>
              <a:t>Параметрическая </a:t>
            </a:r>
            <a:r>
              <a:rPr lang="ru-RU" sz="1800" dirty="0"/>
              <a:t>идентификация </a:t>
            </a:r>
            <a:r>
              <a:rPr lang="ru-RU" sz="1800" dirty="0" smtClean="0"/>
              <a:t>- </a:t>
            </a:r>
            <a:r>
              <a:rPr lang="ru-RU" sz="1800" dirty="0"/>
              <a:t>процедура определения числовых значений </a:t>
            </a:r>
            <a:r>
              <a:rPr lang="ru-RU" sz="1800" dirty="0" smtClean="0"/>
              <a:t>параметров математической модели. Процедура </a:t>
            </a:r>
            <a:r>
              <a:rPr lang="ru-RU" sz="1800" dirty="0"/>
              <a:t>выполняется вычислительным устройством и состоит в подборе значений параметров </a:t>
            </a:r>
            <a:r>
              <a:rPr lang="ru-RU" sz="1800" dirty="0" smtClean="0"/>
              <a:t>модели </a:t>
            </a:r>
            <a:r>
              <a:rPr lang="ru-RU" sz="1800" dirty="0"/>
              <a:t>с целью минимизировать величину числового критерия идентификации, выражающего расхождение между измеренными параметрами организма и соответствующими переменными </a:t>
            </a:r>
            <a:r>
              <a:rPr lang="ru-RU" sz="1800" dirty="0" smtClean="0"/>
              <a:t>математической модели.</a:t>
            </a:r>
            <a:endParaRPr lang="ru-RU" sz="1800" dirty="0"/>
          </a:p>
          <a:p>
            <a:endParaRPr lang="ru-RU" sz="1800" dirty="0"/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604149" y="4194977"/>
            <a:ext cx="7152209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1600" dirty="0"/>
              <a:t>В инженерном смысле задача </a:t>
            </a:r>
            <a:r>
              <a:rPr lang="ru-RU" sz="1600" dirty="0" smtClean="0"/>
              <a:t>параметрической идентификации </a:t>
            </a:r>
            <a:r>
              <a:rPr lang="ru-RU" sz="1600" dirty="0"/>
              <a:t>применительно к исследуемому объекту состоит в том, чтобы с помощью математической модели </a:t>
            </a:r>
            <a:r>
              <a:rPr lang="ru-RU" sz="1600" dirty="0" smtClean="0"/>
              <a:t>получить </a:t>
            </a:r>
            <a:r>
              <a:rPr lang="ru-RU" sz="1600" dirty="0"/>
              <a:t>оценку параметров системы на основе </a:t>
            </a:r>
            <a:r>
              <a:rPr lang="ru-RU" sz="1600" dirty="0" smtClean="0"/>
              <a:t>набора </a:t>
            </a:r>
            <a:r>
              <a:rPr lang="ru-RU" sz="1600" dirty="0"/>
              <a:t>наблюдений физиологических показателей, снятых в условиях жизнедеятельности реального человеческого организма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3224" y="163345"/>
            <a:ext cx="4214058" cy="4031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987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981200" y="115888"/>
            <a:ext cx="8229600" cy="850900"/>
          </a:xfrm>
        </p:spPr>
        <p:txBody>
          <a:bodyPr>
            <a:normAutofit/>
          </a:bodyPr>
          <a:lstStyle/>
          <a:p>
            <a:pPr eaLnBrk="1" hangingPunct="1">
              <a:lnSpc>
                <a:spcPct val="75000"/>
              </a:lnSpc>
              <a:defRPr/>
            </a:pPr>
            <a:r>
              <a:rPr lang="ru-RU" sz="3600" dirty="0" smtClean="0"/>
              <a:t>Идентификация</a:t>
            </a:r>
            <a:endParaRPr lang="ru-RU" sz="3600" dirty="0"/>
          </a:p>
        </p:txBody>
      </p:sp>
      <p:sp>
        <p:nvSpPr>
          <p:cNvPr id="9219" name="Line 4"/>
          <p:cNvSpPr>
            <a:spLocks noChangeShapeType="1"/>
          </p:cNvSpPr>
          <p:nvPr/>
        </p:nvSpPr>
        <p:spPr bwMode="auto">
          <a:xfrm>
            <a:off x="1919289" y="1052513"/>
            <a:ext cx="8353425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21" name="Rectangle 7"/>
          <p:cNvSpPr>
            <a:spLocks noChangeArrowheads="1"/>
          </p:cNvSpPr>
          <p:nvPr/>
        </p:nvSpPr>
        <p:spPr bwMode="auto">
          <a:xfrm>
            <a:off x="1524001" y="2677597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9223" name="AutoShape 11" descr="D:\%D0%9D%D0%B0%D1%83%D0%BA%D0%B0\%D0%98%D1%81%D1%81%D0%BB%D0%B5%D0%B4%D0%BE%D0%B2%D0%B0%D0%BD%D0%B8%D1%8F %D0%BF%D0%BE %D1%81%D0%B5%D1%80%D0%B4%D0%B5%D1%87%D0%BD%D0%BE%D0%BC%D1%83 %D0%BF%D1%80%D0%BE%D0%B5%D0%BA%D1%82%D1%83\Builder2007\Circulation\help\images\rus\object.jp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24" name="AutoShape 13" descr="D:\%D0%9D%D0%B0%D1%83%D0%BA%D0%B0\%D0%98%D1%81%D1%81%D0%BB%D0%B5%D0%B4%D0%BE%D0%B2%D0%B0%D0%BD%D0%B8%D1%8F %D0%BF%D0%BE %D1%81%D0%B5%D1%80%D0%B4%D0%B5%D1%87%D0%BD%D0%BE%D0%BC%D1%83 %D0%BF%D1%80%D0%BE%D0%B5%D0%BA%D1%82%D1%83\Builder2007\Circulation\help\images\rus\object.jp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" name="Заголовок 2"/>
          <p:cNvSpPr txBox="1">
            <a:spLocks/>
          </p:cNvSpPr>
          <p:nvPr/>
        </p:nvSpPr>
        <p:spPr>
          <a:xfrm>
            <a:off x="1919289" y="1095497"/>
            <a:ext cx="8353425" cy="32159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/>
              <a:t>Постановка задачи  </a:t>
            </a:r>
            <a:endParaRPr lang="ru-RU" sz="2400" dirty="0"/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1919283" y="1503981"/>
            <a:ext cx="8353425" cy="3554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 smtClean="0"/>
              <a:t>Математическая </a:t>
            </a:r>
            <a:r>
              <a:rPr lang="ru-RU" dirty="0"/>
              <a:t>задача оценки параметров динамической системы по измерениям её выходных характеристик в теории управления называется </a:t>
            </a:r>
            <a:r>
              <a:rPr lang="ru-RU" dirty="0" smtClean="0"/>
              <a:t>параметрической идентификацией.</a:t>
            </a:r>
            <a:r>
              <a:rPr lang="ru-RU" dirty="0"/>
              <a:t> В математике задачи подобного рода относятся к классу обратных задач и для сложных систем, как правило, не имеют однозначного формульного решения. Из этого следует, что решение задачи нужно искать в виде вычислительного алгоритма преобразования исходной информации (измерений)  в информацию о величине параметров</a:t>
            </a:r>
            <a:r>
              <a:rPr lang="ru-RU" dirty="0" smtClean="0"/>
              <a:t>.</a:t>
            </a:r>
            <a:endParaRPr lang="ru-RU" dirty="0"/>
          </a:p>
          <a:p>
            <a:pPr algn="just">
              <a:spcBef>
                <a:spcPct val="50000"/>
              </a:spcBef>
            </a:pPr>
            <a:r>
              <a:rPr lang="ru-RU" dirty="0" smtClean="0"/>
              <a:t>Задача параметрической идентификации </a:t>
            </a:r>
            <a:r>
              <a:rPr lang="ru-RU" dirty="0"/>
              <a:t>применительно </a:t>
            </a:r>
            <a:r>
              <a:rPr lang="ru-RU" dirty="0" smtClean="0"/>
              <a:t>к физиологическим системам организма </a:t>
            </a:r>
            <a:r>
              <a:rPr lang="ru-RU" dirty="0"/>
              <a:t>состоит в том, чтобы с помощью </a:t>
            </a:r>
            <a:r>
              <a:rPr lang="ru-RU" dirty="0" smtClean="0"/>
              <a:t>математической модели </a:t>
            </a:r>
            <a:r>
              <a:rPr lang="ru-RU" dirty="0"/>
              <a:t>получить оценку параметров </a:t>
            </a:r>
            <a:r>
              <a:rPr lang="ru-RU" dirty="0" smtClean="0"/>
              <a:t>модели </a:t>
            </a:r>
            <a:r>
              <a:rPr lang="ru-RU" dirty="0"/>
              <a:t>на основе </a:t>
            </a:r>
            <a:r>
              <a:rPr lang="ru-RU" dirty="0" smtClean="0"/>
              <a:t>некоторого ограниченного </a:t>
            </a:r>
            <a:r>
              <a:rPr lang="ru-RU" dirty="0"/>
              <a:t>набора наблюдений физиологических показателей, </a:t>
            </a:r>
            <a:r>
              <a:rPr lang="ru-RU" dirty="0" smtClean="0"/>
              <a:t>снятых в </a:t>
            </a:r>
            <a:r>
              <a:rPr lang="ru-RU" dirty="0"/>
              <a:t>условиях жизнедеятельности реального человеческого организма. </a:t>
            </a:r>
          </a:p>
        </p:txBody>
      </p:sp>
    </p:spTree>
    <p:extLst>
      <p:ext uri="{BB962C8B-B14F-4D97-AF65-F5344CB8AC3E}">
        <p14:creationId xmlns:p14="http://schemas.microsoft.com/office/powerpoint/2010/main" val="2494137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981200" y="115888"/>
            <a:ext cx="8229600" cy="850900"/>
          </a:xfrm>
        </p:spPr>
        <p:txBody>
          <a:bodyPr>
            <a:normAutofit/>
          </a:bodyPr>
          <a:lstStyle/>
          <a:p>
            <a:pPr eaLnBrk="1" hangingPunct="1">
              <a:lnSpc>
                <a:spcPct val="75000"/>
              </a:lnSpc>
              <a:defRPr/>
            </a:pPr>
            <a:r>
              <a:rPr lang="ru-RU" sz="3600" dirty="0" smtClean="0"/>
              <a:t>Идентификация</a:t>
            </a:r>
            <a:endParaRPr lang="ru-RU" sz="3600" dirty="0"/>
          </a:p>
        </p:txBody>
      </p:sp>
      <p:sp>
        <p:nvSpPr>
          <p:cNvPr id="9219" name="Line 4"/>
          <p:cNvSpPr>
            <a:spLocks noChangeShapeType="1"/>
          </p:cNvSpPr>
          <p:nvPr/>
        </p:nvSpPr>
        <p:spPr bwMode="auto">
          <a:xfrm>
            <a:off x="1919289" y="1052513"/>
            <a:ext cx="8353425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21" name="Rectangle 7"/>
          <p:cNvSpPr>
            <a:spLocks noChangeArrowheads="1"/>
          </p:cNvSpPr>
          <p:nvPr/>
        </p:nvSpPr>
        <p:spPr bwMode="auto">
          <a:xfrm>
            <a:off x="1524001" y="2677597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9223" name="AutoShape 11" descr="D:\%D0%9D%D0%B0%D1%83%D0%BA%D0%B0\%D0%98%D1%81%D1%81%D0%BB%D0%B5%D0%B4%D0%BE%D0%B2%D0%B0%D0%BD%D0%B8%D1%8F %D0%BF%D0%BE %D1%81%D0%B5%D1%80%D0%B4%D0%B5%D1%87%D0%BD%D0%BE%D0%BC%D1%83 %D0%BF%D1%80%D0%BE%D0%B5%D0%BA%D1%82%D1%83\Builder2007\Circulation\help\images\rus\object.jp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24" name="AutoShape 13" descr="D:\%D0%9D%D0%B0%D1%83%D0%BA%D0%B0\%D0%98%D1%81%D1%81%D0%BB%D0%B5%D0%B4%D0%BE%D0%B2%D0%B0%D0%BD%D0%B8%D1%8F %D0%BF%D0%BE %D1%81%D0%B5%D1%80%D0%B4%D0%B5%D1%87%D0%BD%D0%BE%D0%BC%D1%83 %D0%BF%D1%80%D0%BE%D0%B5%D0%BA%D1%82%D1%83\Builder2007\Circulation\help\images\rus\object.jp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" name="Заголовок 2"/>
          <p:cNvSpPr txBox="1">
            <a:spLocks/>
          </p:cNvSpPr>
          <p:nvPr/>
        </p:nvSpPr>
        <p:spPr>
          <a:xfrm>
            <a:off x="1919289" y="1095497"/>
            <a:ext cx="8353425" cy="32159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/>
              <a:t>Постановка задачи  </a:t>
            </a:r>
            <a:endParaRPr lang="ru-RU" sz="2400" dirty="0"/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1919283" y="1503981"/>
            <a:ext cx="8353425" cy="133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just">
              <a:spcBef>
                <a:spcPct val="50000"/>
              </a:spcBef>
            </a:pPr>
            <a:r>
              <a:rPr lang="ru-RU" dirty="0" smtClean="0"/>
              <a:t>Формальную постановку задачи идентификации для изучаемой системы находим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>
                <a:latin typeface="Arial" pitchFamily="34" charset="0"/>
                <a:cs typeface="Arial" pitchFamily="34" charset="0"/>
              </a:rPr>
              <a:t>работе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algn="just">
              <a:spcBef>
                <a:spcPct val="50000"/>
              </a:spcBef>
            </a:pPr>
            <a:r>
              <a:rPr lang="ru-RU" i="1" dirty="0" smtClean="0">
                <a:solidFill>
                  <a:srgbClr val="87A91B"/>
                </a:solidFill>
                <a:cs typeface="Arial" pitchFamily="34" charset="0"/>
              </a:rPr>
              <a:t>Прошин </a:t>
            </a:r>
            <a:r>
              <a:rPr lang="ru-RU" i="1" dirty="0">
                <a:solidFill>
                  <a:srgbClr val="87A91B"/>
                </a:solidFill>
                <a:cs typeface="Arial" pitchFamily="34" charset="0"/>
              </a:rPr>
              <a:t>А.П., Солодянников Ю.В.</a:t>
            </a:r>
            <a:r>
              <a:rPr lang="ru-RU" dirty="0">
                <a:solidFill>
                  <a:srgbClr val="87A91B"/>
                </a:solidFill>
                <a:cs typeface="Arial" pitchFamily="34" charset="0"/>
              </a:rPr>
              <a:t> Идентификация параметров системы кровообращения // Автоматика и телемеханика, Т. 71, №8, </a:t>
            </a:r>
            <a:r>
              <a:rPr lang="ru-RU" dirty="0" smtClean="0">
                <a:solidFill>
                  <a:srgbClr val="87A91B"/>
                </a:solidFill>
                <a:cs typeface="Arial" pitchFamily="34" charset="0"/>
              </a:rPr>
              <a:t>2010.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9283" y="2929700"/>
            <a:ext cx="8353425" cy="1736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464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981200" y="115888"/>
            <a:ext cx="8229600" cy="850900"/>
          </a:xfrm>
        </p:spPr>
        <p:txBody>
          <a:bodyPr>
            <a:normAutofit/>
          </a:bodyPr>
          <a:lstStyle/>
          <a:p>
            <a:pPr eaLnBrk="1" hangingPunct="1">
              <a:lnSpc>
                <a:spcPct val="75000"/>
              </a:lnSpc>
              <a:defRPr/>
            </a:pPr>
            <a:r>
              <a:rPr lang="ru-RU" sz="3600" dirty="0" smtClean="0"/>
              <a:t>Идентификация</a:t>
            </a:r>
            <a:endParaRPr lang="ru-RU" sz="3600" dirty="0"/>
          </a:p>
        </p:txBody>
      </p:sp>
      <p:sp>
        <p:nvSpPr>
          <p:cNvPr id="9219" name="Line 4"/>
          <p:cNvSpPr>
            <a:spLocks noChangeShapeType="1"/>
          </p:cNvSpPr>
          <p:nvPr/>
        </p:nvSpPr>
        <p:spPr bwMode="auto">
          <a:xfrm>
            <a:off x="1919289" y="1052513"/>
            <a:ext cx="8353425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21" name="Rectangle 7"/>
          <p:cNvSpPr>
            <a:spLocks noChangeArrowheads="1"/>
          </p:cNvSpPr>
          <p:nvPr/>
        </p:nvSpPr>
        <p:spPr bwMode="auto">
          <a:xfrm>
            <a:off x="1524001" y="2677597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9223" name="AutoShape 11" descr="D:\%D0%9D%D0%B0%D1%83%D0%BA%D0%B0\%D0%98%D1%81%D1%81%D0%BB%D0%B5%D0%B4%D0%BE%D0%B2%D0%B0%D0%BD%D0%B8%D1%8F %D0%BF%D0%BE %D1%81%D0%B5%D1%80%D0%B4%D0%B5%D1%87%D0%BD%D0%BE%D0%BC%D1%83 %D0%BF%D1%80%D0%BE%D0%B5%D0%BA%D1%82%D1%83\Builder2007\Circulation\help\images\rus\object.jp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24" name="AutoShape 13" descr="D:\%D0%9D%D0%B0%D1%83%D0%BA%D0%B0\%D0%98%D1%81%D1%81%D0%BB%D0%B5%D0%B4%D0%BE%D0%B2%D0%B0%D0%BD%D0%B8%D1%8F %D0%BF%D0%BE %D1%81%D0%B5%D1%80%D0%B4%D0%B5%D1%87%D0%BD%D0%BE%D0%BC%D1%83 %D0%BF%D1%80%D0%BE%D0%B5%D0%BA%D1%82%D1%83\Builder2007\Circulation\help\images\rus\object.jp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" name="Заголовок 2"/>
          <p:cNvSpPr txBox="1">
            <a:spLocks/>
          </p:cNvSpPr>
          <p:nvPr/>
        </p:nvSpPr>
        <p:spPr>
          <a:xfrm>
            <a:off x="1919289" y="1095497"/>
            <a:ext cx="8353425" cy="32159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err="1" smtClean="0"/>
              <a:t>идентифицируемость</a:t>
            </a:r>
            <a:r>
              <a:rPr lang="ru-RU" sz="2400" dirty="0" smtClean="0"/>
              <a:t>  </a:t>
            </a:r>
            <a:endParaRPr lang="ru-RU" sz="2400" dirty="0"/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1919283" y="1503981"/>
            <a:ext cx="8353425" cy="3831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/>
              <a:t>Идентифицируемость представляет собой проблему определения </a:t>
            </a:r>
            <a:r>
              <a:rPr lang="ru-RU" dirty="0" smtClean="0"/>
              <a:t>априори, может </a:t>
            </a:r>
            <a:r>
              <a:rPr lang="ru-RU" dirty="0"/>
              <a:t>ли идентификационный эксперимент предоставлять </a:t>
            </a:r>
            <a:r>
              <a:rPr lang="ru-RU" dirty="0" smtClean="0"/>
              <a:t>полную информацию </a:t>
            </a:r>
            <a:r>
              <a:rPr lang="ru-RU" dirty="0"/>
              <a:t>обо всех неизвестных параметрах математической </a:t>
            </a:r>
            <a:r>
              <a:rPr lang="ru-RU" dirty="0" smtClean="0"/>
              <a:t>модели исследуемого </a:t>
            </a:r>
            <a:r>
              <a:rPr lang="ru-RU" dirty="0"/>
              <a:t>объекта</a:t>
            </a:r>
            <a:r>
              <a:rPr lang="ru-RU" dirty="0" smtClean="0"/>
              <a:t>.</a:t>
            </a:r>
          </a:p>
          <a:p>
            <a:pPr algn="just">
              <a:spcBef>
                <a:spcPct val="50000"/>
              </a:spcBef>
            </a:pPr>
            <a:r>
              <a:rPr lang="ru-RU" dirty="0" smtClean="0"/>
              <a:t>Не </a:t>
            </a:r>
            <a:r>
              <a:rPr lang="ru-RU" dirty="0"/>
              <a:t>давая </a:t>
            </a:r>
            <a:r>
              <a:rPr lang="ru-RU" dirty="0" smtClean="0"/>
              <a:t>здесь строгих </a:t>
            </a:r>
            <a:r>
              <a:rPr lang="ru-RU" dirty="0"/>
              <a:t>определений, </a:t>
            </a:r>
            <a:r>
              <a:rPr lang="ru-RU" dirty="0" smtClean="0"/>
              <a:t>отметим, что </a:t>
            </a:r>
            <a:r>
              <a:rPr lang="ru-RU" dirty="0"/>
              <a:t>динамическая система называется идентифицируемой, если </a:t>
            </a:r>
            <a:r>
              <a:rPr lang="ru-RU" dirty="0" smtClean="0"/>
              <a:t>по наблюдениям </a:t>
            </a:r>
            <a:r>
              <a:rPr lang="ru-RU" dirty="0"/>
              <a:t>её выхода можно однозначно определить все её </a:t>
            </a:r>
            <a:r>
              <a:rPr lang="ru-RU" dirty="0" smtClean="0"/>
              <a:t>параметры.</a:t>
            </a:r>
          </a:p>
          <a:p>
            <a:pPr algn="just">
              <a:spcBef>
                <a:spcPct val="50000"/>
              </a:spcBef>
            </a:pPr>
            <a:r>
              <a:rPr lang="ru-RU" dirty="0" smtClean="0"/>
              <a:t>С </a:t>
            </a:r>
            <a:r>
              <a:rPr lang="ru-RU" dirty="0"/>
              <a:t>вопросом идентифицируемости тесно связана проблема </a:t>
            </a:r>
            <a:r>
              <a:rPr lang="ru-RU" dirty="0" smtClean="0"/>
              <a:t>построения системы измерений, </a:t>
            </a:r>
            <a:r>
              <a:rPr lang="ru-RU" dirty="0"/>
              <a:t>т</a:t>
            </a:r>
            <a:r>
              <a:rPr lang="ru-RU" dirty="0" smtClean="0"/>
              <a:t>.</a:t>
            </a:r>
            <a:r>
              <a:rPr lang="en-US" dirty="0" smtClean="0"/>
              <a:t> </a:t>
            </a:r>
            <a:r>
              <a:rPr lang="ru-RU" dirty="0" smtClean="0"/>
              <a:t>е</a:t>
            </a:r>
            <a:r>
              <a:rPr lang="ru-RU" dirty="0"/>
              <a:t>. что и когда нужно измерять, </a:t>
            </a:r>
            <a:r>
              <a:rPr lang="ru-RU" dirty="0" smtClean="0"/>
              <a:t>чтобы получать </a:t>
            </a:r>
            <a:r>
              <a:rPr lang="ru-RU" dirty="0"/>
              <a:t>полную информацию о наблюдаемом объекте, </a:t>
            </a:r>
            <a:r>
              <a:rPr lang="ru-RU" dirty="0" smtClean="0"/>
              <a:t>дающую принципиальную </a:t>
            </a:r>
            <a:r>
              <a:rPr lang="ru-RU" dirty="0"/>
              <a:t>возможность однозначно решить задачу идентификации.</a:t>
            </a:r>
            <a:endParaRPr lang="ru-RU" dirty="0" smtClean="0"/>
          </a:p>
          <a:p>
            <a:pPr algn="just">
              <a:spcBef>
                <a:spcPct val="50000"/>
              </a:spcBef>
            </a:pPr>
            <a:r>
              <a:rPr lang="ru-RU" dirty="0"/>
              <a:t>Необходимость исследования идентифицируемости применительно к исследуемому объекту  вытекает из проблемы обоснования системы измерений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4671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981200" y="115888"/>
            <a:ext cx="8229600" cy="850900"/>
          </a:xfrm>
        </p:spPr>
        <p:txBody>
          <a:bodyPr>
            <a:normAutofit/>
          </a:bodyPr>
          <a:lstStyle/>
          <a:p>
            <a:pPr eaLnBrk="1" hangingPunct="1">
              <a:lnSpc>
                <a:spcPct val="75000"/>
              </a:lnSpc>
              <a:defRPr/>
            </a:pPr>
            <a:r>
              <a:rPr lang="ru-RU" sz="3600" dirty="0" smtClean="0"/>
              <a:t>Идентификация</a:t>
            </a:r>
            <a:endParaRPr lang="ru-RU" sz="3600" dirty="0"/>
          </a:p>
        </p:txBody>
      </p:sp>
      <p:sp>
        <p:nvSpPr>
          <p:cNvPr id="9219" name="Line 4"/>
          <p:cNvSpPr>
            <a:spLocks noChangeShapeType="1"/>
          </p:cNvSpPr>
          <p:nvPr/>
        </p:nvSpPr>
        <p:spPr bwMode="auto">
          <a:xfrm>
            <a:off x="1919289" y="1052513"/>
            <a:ext cx="8353425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21" name="Rectangle 7"/>
          <p:cNvSpPr>
            <a:spLocks noChangeArrowheads="1"/>
          </p:cNvSpPr>
          <p:nvPr/>
        </p:nvSpPr>
        <p:spPr bwMode="auto">
          <a:xfrm>
            <a:off x="1524001" y="2677597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9223" name="AutoShape 11" descr="D:\%D0%9D%D0%B0%D1%83%D0%BA%D0%B0\%D0%98%D1%81%D1%81%D0%BB%D0%B5%D0%B4%D0%BE%D0%B2%D0%B0%D0%BD%D0%B8%D1%8F %D0%BF%D0%BE %D1%81%D0%B5%D1%80%D0%B4%D0%B5%D1%87%D0%BD%D0%BE%D0%BC%D1%83 %D0%BF%D1%80%D0%BE%D0%B5%D0%BA%D1%82%D1%83\Builder2007\Circulation\help\images\rus\object.jp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24" name="AutoShape 13" descr="D:\%D0%9D%D0%B0%D1%83%D0%BA%D0%B0\%D0%98%D1%81%D1%81%D0%BB%D0%B5%D0%B4%D0%BE%D0%B2%D0%B0%D0%BD%D0%B8%D1%8F %D0%BF%D0%BE %D1%81%D0%B5%D1%80%D0%B4%D0%B5%D1%87%D0%BD%D0%BE%D0%BC%D1%83 %D0%BF%D1%80%D0%BE%D0%B5%D0%BA%D1%82%D1%83\Builder2007\Circulation\help\images\rus\object.jp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" name="Заголовок 2"/>
          <p:cNvSpPr txBox="1">
            <a:spLocks/>
          </p:cNvSpPr>
          <p:nvPr/>
        </p:nvSpPr>
        <p:spPr>
          <a:xfrm>
            <a:off x="1919289" y="1095497"/>
            <a:ext cx="8353425" cy="32159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err="1" smtClean="0"/>
              <a:t>идентифицируемость</a:t>
            </a:r>
            <a:r>
              <a:rPr lang="ru-RU" sz="2400" dirty="0" smtClean="0"/>
              <a:t>  </a:t>
            </a:r>
            <a:endParaRPr lang="ru-RU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 Box 9"/>
              <p:cNvSpPr txBox="1">
                <a:spLocks noChangeArrowheads="1"/>
              </p:cNvSpPr>
              <p:nvPr/>
            </p:nvSpPr>
            <p:spPr bwMode="auto">
              <a:xfrm>
                <a:off x="1919283" y="1503981"/>
                <a:ext cx="8353425" cy="48013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lvl="0" algn="just">
                  <a:spcBef>
                    <a:spcPct val="50000"/>
                  </a:spcBef>
                </a:pPr>
                <a:r>
                  <a:rPr lang="ru-RU" dirty="0" smtClean="0"/>
                  <a:t>Вопрос об идентифицируемости для простейшего случая динамической</a:t>
                </a:r>
                <a:r>
                  <a:rPr lang="en-US" dirty="0" smtClean="0"/>
                  <a:t> </a:t>
                </a:r>
                <a:r>
                  <a:rPr lang="ru-RU" dirty="0" smtClean="0"/>
                  <a:t>системы </a:t>
                </a:r>
                <a:r>
                  <a:rPr lang="ru-RU" dirty="0"/>
                  <a:t>вида </a:t>
                </a:r>
                <a:r>
                  <a:rPr lang="ru-RU" dirty="0" smtClean="0"/>
                  <a:t>(</a:t>
                </a:r>
                <a:r>
                  <a:rPr lang="en-US" dirty="0" smtClean="0"/>
                  <a:t>1)-(3) </a:t>
                </a:r>
                <a:r>
                  <a:rPr lang="ru-RU" dirty="0"/>
                  <a:t>относительно </a:t>
                </a:r>
                <a:r>
                  <a:rPr lang="ru-RU" dirty="0" smtClean="0"/>
                  <a:t>вектора</a:t>
                </a:r>
                <a:r>
                  <a:rPr lang="en-US" dirty="0" smtClean="0"/>
                  <a:t> </a:t>
                </a:r>
                <a:r>
                  <a:rPr lang="ru-RU" dirty="0" smtClean="0"/>
                  <a:t>параметров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𝞨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ru-RU" dirty="0"/>
                  <a:t>по измерениям </a:t>
                </a:r>
                <a:r>
                  <a:rPr lang="ru-RU" dirty="0" smtClean="0"/>
                  <a:t>некоторых</a:t>
                </a:r>
                <a:r>
                  <a:rPr lang="en-US" dirty="0" smtClean="0"/>
                  <a:t> </a:t>
                </a:r>
                <a:r>
                  <a:rPr lang="ru-RU" dirty="0" smtClean="0"/>
                  <a:t>аналитических </a:t>
                </a:r>
                <a:r>
                  <a:rPr lang="ru-RU" dirty="0"/>
                  <a:t>вектор-функций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1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𝐚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/>
                  <a:t> </a:t>
                </a:r>
                <a:r>
                  <a:rPr lang="ru-RU" dirty="0" smtClean="0"/>
                  <a:t>от</a:t>
                </a:r>
                <a:r>
                  <a:rPr lang="en-US" dirty="0" smtClean="0"/>
                  <a:t> </a:t>
                </a:r>
                <a:r>
                  <a:rPr lang="ru-RU" dirty="0" smtClean="0"/>
                  <a:t>вектора </a:t>
                </a:r>
                <a:r>
                  <a:rPr lang="ru-RU" dirty="0"/>
                  <a:t>состояний на периодическом </a:t>
                </a:r>
                <a:r>
                  <a:rPr lang="ru-RU" dirty="0" smtClean="0"/>
                  <a:t>движении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𝐚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ru-RU" dirty="0"/>
                  <a:t>изучен </a:t>
                </a:r>
                <a:r>
                  <a:rPr lang="ru-RU" dirty="0" smtClean="0"/>
                  <a:t>в</a:t>
                </a:r>
                <a:r>
                  <a:rPr lang="en-US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dirty="0" smtClean="0">
                    <a:latin typeface="Arial" pitchFamily="34" charset="0"/>
                    <a:cs typeface="Arial" pitchFamily="34" charset="0"/>
                  </a:rPr>
                  <a:t>работе </a:t>
                </a:r>
                <a:r>
                  <a:rPr lang="ru-RU" i="1" dirty="0" smtClean="0">
                    <a:solidFill>
                      <a:srgbClr val="87A91B"/>
                    </a:solidFill>
                    <a:cs typeface="Arial" pitchFamily="34" charset="0"/>
                  </a:rPr>
                  <a:t>Остапенко </a:t>
                </a:r>
                <a:r>
                  <a:rPr lang="ru-RU" i="1" dirty="0">
                    <a:solidFill>
                      <a:srgbClr val="87A91B"/>
                    </a:solidFill>
                    <a:cs typeface="Arial" pitchFamily="34" charset="0"/>
                  </a:rPr>
                  <a:t>Т.И., Прошин А.П., Солодянников Ю.В. </a:t>
                </a:r>
                <a:r>
                  <a:rPr lang="ru-RU" dirty="0">
                    <a:solidFill>
                      <a:srgbClr val="87A91B"/>
                    </a:solidFill>
                    <a:cs typeface="Arial" pitchFamily="34" charset="0"/>
                  </a:rPr>
                  <a:t>Исследование идентифицируемости системы кровообращения // Автоматика и телемеханика, Т. 68, № 7, 2007.</a:t>
                </a:r>
                <a:endParaRPr lang="ru-RU" u="sng" dirty="0">
                  <a:solidFill>
                    <a:srgbClr val="87A91B"/>
                  </a:solidFill>
                  <a:cs typeface="Arial" pitchFamily="34" charset="0"/>
                </a:endParaRPr>
              </a:p>
              <a:p>
                <a:pPr algn="just">
                  <a:spcBef>
                    <a:spcPct val="50000"/>
                  </a:spcBef>
                </a:pPr>
                <a:r>
                  <a:rPr lang="ru-RU" dirty="0" smtClean="0"/>
                  <a:t>В работе был доказан ряд утверждений, устанавливающих достаточные условия идентифицируемости, практическая реализация которых сводится к расчету ранга специально организованных матриц.</a:t>
                </a:r>
                <a:endParaRPr lang="en-US" dirty="0" smtClean="0"/>
              </a:p>
              <a:p>
                <a:pPr algn="just">
                  <a:spcBef>
                    <a:spcPct val="50000"/>
                  </a:spcBef>
                </a:pPr>
                <a:r>
                  <a:rPr lang="ru-RU" dirty="0" smtClean="0"/>
                  <a:t>Проведенные </a:t>
                </a:r>
                <a:r>
                  <a:rPr lang="ru-RU" dirty="0"/>
                  <a:t>исследования показывают, </a:t>
                </a:r>
                <a:r>
                  <a:rPr lang="ru-RU" dirty="0" smtClean="0"/>
                  <a:t>что в области определения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𝞨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ru-RU" dirty="0" smtClean="0"/>
                  <a:t>достаточное </a:t>
                </a:r>
                <a:r>
                  <a:rPr lang="ru-RU" dirty="0"/>
                  <a:t>условие локальной идентифицируемости </a:t>
                </a:r>
                <a:r>
                  <a:rPr lang="ru-RU" dirty="0" smtClean="0"/>
                  <a:t>никогда </a:t>
                </a:r>
                <a:r>
                  <a:rPr lang="ru-RU" dirty="0"/>
                  <a:t>не выполняется, а добавление измерений в </a:t>
                </a:r>
                <a:r>
                  <a:rPr lang="ru-RU" dirty="0" smtClean="0"/>
                  <a:t>промежуточные</a:t>
                </a:r>
                <a:r>
                  <a:rPr lang="en-US" dirty="0" smtClean="0"/>
                  <a:t> </a:t>
                </a:r>
                <a:r>
                  <a:rPr lang="ru-RU" dirty="0" smtClean="0"/>
                  <a:t>моменты </a:t>
                </a:r>
                <a:r>
                  <a:rPr lang="ru-RU" dirty="0"/>
                  <a:t>времени внутри сердечного цикла не приводит к </a:t>
                </a:r>
                <a:r>
                  <a:rPr lang="ru-RU" dirty="0" smtClean="0"/>
                  <a:t>выполнению</a:t>
                </a:r>
                <a:r>
                  <a:rPr lang="en-US" dirty="0" smtClean="0"/>
                  <a:t> </a:t>
                </a:r>
                <a:r>
                  <a:rPr lang="ru-RU" dirty="0" smtClean="0"/>
                  <a:t>достаточных </a:t>
                </a:r>
                <a:r>
                  <a:rPr lang="ru-RU" dirty="0"/>
                  <a:t>условий </a:t>
                </a:r>
                <a:r>
                  <a:rPr lang="ru-RU" dirty="0" smtClean="0"/>
                  <a:t>идентифицируемости</a:t>
                </a:r>
                <a:r>
                  <a:rPr lang="ru-RU" dirty="0"/>
                  <a:t>. Из этого </a:t>
                </a:r>
                <a:r>
                  <a:rPr lang="ru-RU" dirty="0" smtClean="0"/>
                  <a:t>следует,</a:t>
                </a:r>
                <a:r>
                  <a:rPr lang="en-US" dirty="0" smtClean="0"/>
                  <a:t> </a:t>
                </a:r>
                <a:r>
                  <a:rPr lang="ru-RU" dirty="0" smtClean="0"/>
                  <a:t>что </a:t>
                </a:r>
                <a:r>
                  <a:rPr lang="ru-RU" dirty="0"/>
                  <a:t>во всех случаях практической реализации процедур </a:t>
                </a:r>
                <a:r>
                  <a:rPr lang="ru-RU" dirty="0" smtClean="0"/>
                  <a:t>параметрической</a:t>
                </a:r>
                <a:r>
                  <a:rPr lang="en-US" dirty="0" smtClean="0"/>
                  <a:t> </a:t>
                </a:r>
                <a:r>
                  <a:rPr lang="ru-RU" dirty="0" smtClean="0"/>
                  <a:t>идентификации </a:t>
                </a:r>
                <a:r>
                  <a:rPr lang="ru-RU" dirty="0"/>
                  <a:t>мы находимся в условиях априорной </a:t>
                </a:r>
                <a:r>
                  <a:rPr lang="ru-RU" dirty="0" smtClean="0"/>
                  <a:t>неоднозначности</a:t>
                </a:r>
                <a:r>
                  <a:rPr lang="en-US" dirty="0" smtClean="0"/>
                  <a:t> </a:t>
                </a:r>
                <a:r>
                  <a:rPr lang="ru-RU" dirty="0" smtClean="0"/>
                  <a:t>идентификации.</a:t>
                </a:r>
                <a:endParaRPr lang="ru-RU" dirty="0"/>
              </a:p>
            </p:txBody>
          </p:sp>
        </mc:Choice>
        <mc:Fallback xmlns="">
          <p:sp>
            <p:nvSpPr>
              <p:cNvPr id="15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19283" y="1503981"/>
                <a:ext cx="8353425" cy="4801314"/>
              </a:xfrm>
              <a:prstGeom prst="rect">
                <a:avLst/>
              </a:prstGeom>
              <a:blipFill rotWithShape="0">
                <a:blip r:embed="rId2"/>
                <a:stretch>
                  <a:fillRect l="-657" t="-762" r="-584" b="-1144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3904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981200" y="115888"/>
            <a:ext cx="8229600" cy="850900"/>
          </a:xfrm>
        </p:spPr>
        <p:txBody>
          <a:bodyPr>
            <a:normAutofit/>
          </a:bodyPr>
          <a:lstStyle/>
          <a:p>
            <a:pPr eaLnBrk="1" hangingPunct="1">
              <a:lnSpc>
                <a:spcPct val="75000"/>
              </a:lnSpc>
              <a:defRPr/>
            </a:pPr>
            <a:r>
              <a:rPr lang="ru-RU" sz="3600" dirty="0" smtClean="0"/>
              <a:t>Идентификация</a:t>
            </a:r>
            <a:endParaRPr lang="ru-RU" sz="3600" dirty="0"/>
          </a:p>
        </p:txBody>
      </p:sp>
      <p:sp>
        <p:nvSpPr>
          <p:cNvPr id="9219" name="Line 4"/>
          <p:cNvSpPr>
            <a:spLocks noChangeShapeType="1"/>
          </p:cNvSpPr>
          <p:nvPr/>
        </p:nvSpPr>
        <p:spPr bwMode="auto">
          <a:xfrm>
            <a:off x="1919289" y="1052513"/>
            <a:ext cx="8353425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21" name="Rectangle 7"/>
          <p:cNvSpPr>
            <a:spLocks noChangeArrowheads="1"/>
          </p:cNvSpPr>
          <p:nvPr/>
        </p:nvSpPr>
        <p:spPr bwMode="auto">
          <a:xfrm>
            <a:off x="1524001" y="2677597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9223" name="AutoShape 11" descr="D:\%D0%9D%D0%B0%D1%83%D0%BA%D0%B0\%D0%98%D1%81%D1%81%D0%BB%D0%B5%D0%B4%D0%BE%D0%B2%D0%B0%D0%BD%D0%B8%D1%8F %D0%BF%D0%BE %D1%81%D0%B5%D1%80%D0%B4%D0%B5%D1%87%D0%BD%D0%BE%D0%BC%D1%83 %D0%BF%D1%80%D0%BE%D0%B5%D0%BA%D1%82%D1%83\Builder2007\Circulation\help\images\rus\object.jp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24" name="AutoShape 13" descr="D:\%D0%9D%D0%B0%D1%83%D0%BA%D0%B0\%D0%98%D1%81%D1%81%D0%BB%D0%B5%D0%B4%D0%BE%D0%B2%D0%B0%D0%BD%D0%B8%D1%8F %D0%BF%D0%BE %D1%81%D0%B5%D1%80%D0%B4%D0%B5%D1%87%D0%BD%D0%BE%D0%BC%D1%83 %D0%BF%D1%80%D0%BE%D0%B5%D0%BA%D1%82%D1%83\Builder2007\Circulation\help\images\rus\object.jp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" name="Заголовок 2"/>
          <p:cNvSpPr txBox="1">
            <a:spLocks/>
          </p:cNvSpPr>
          <p:nvPr/>
        </p:nvSpPr>
        <p:spPr>
          <a:xfrm>
            <a:off x="1919289" y="1095497"/>
            <a:ext cx="8353425" cy="32159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/>
              <a:t>МЕТОД  </a:t>
            </a:r>
            <a:endParaRPr lang="ru-RU" sz="2400" dirty="0"/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1919283" y="1503981"/>
            <a:ext cx="8353425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just"/>
            <a:r>
              <a:rPr lang="ru-RU" dirty="0">
                <a:cs typeface="Arial" panose="020B0604020202020204" pitchFamily="34" charset="0"/>
              </a:rPr>
              <a:t>В условиях априорной неоднозначности идентификации естественно возникает вопрос о выборе метода решения задачи, о способах описания множества результатов идентификации</a:t>
            </a:r>
            <a:r>
              <a:rPr lang="en-US" dirty="0">
                <a:cs typeface="Arial" panose="020B0604020202020204" pitchFamily="34" charset="0"/>
              </a:rPr>
              <a:t> (</a:t>
            </a:r>
            <a:r>
              <a:rPr lang="ru-RU" dirty="0">
                <a:cs typeface="Arial" panose="020B0604020202020204" pitchFamily="34" charset="0"/>
              </a:rPr>
              <a:t>аттрактора идентификации Ω</a:t>
            </a:r>
            <a:r>
              <a:rPr lang="ru-RU" baseline="-25000" dirty="0">
                <a:cs typeface="Arial" panose="020B0604020202020204" pitchFamily="34" charset="0"/>
              </a:rPr>
              <a:t>0</a:t>
            </a:r>
            <a:r>
              <a:rPr lang="en-US" dirty="0">
                <a:cs typeface="Arial" panose="020B0604020202020204" pitchFamily="34" charset="0"/>
              </a:rPr>
              <a:t>)</a:t>
            </a:r>
            <a:r>
              <a:rPr lang="ru-RU" dirty="0">
                <a:cs typeface="Arial" panose="020B0604020202020204" pitchFamily="34" charset="0"/>
              </a:rPr>
              <a:t> и о том, какую полезную информацию об объекте можно извлечь, если такое описание каким-либо способом получено. В работах авторов  предложен статистический способ описания этого множества. В основе способа лежит стохастический алгоритм идентификации. Идентификационный алгоритм является модификацией известного алгоритма </a:t>
            </a:r>
            <a:r>
              <a:rPr lang="ru-RU" dirty="0">
                <a:solidFill>
                  <a:srgbClr val="87A91B"/>
                </a:solidFill>
                <a:cs typeface="Arial" panose="020B0604020202020204" pitchFamily="34" charset="0"/>
              </a:rPr>
              <a:t>глобального случайного поиска (ГСП)</a:t>
            </a:r>
            <a:r>
              <a:rPr lang="ru-RU" dirty="0">
                <a:cs typeface="Arial" panose="020B0604020202020204" pitchFamily="34" charset="0"/>
              </a:rPr>
              <a:t>. </a:t>
            </a:r>
            <a:endParaRPr lang="ru-RU" dirty="0" smtClean="0">
              <a:cs typeface="Arial" panose="020B0604020202020204" pitchFamily="34" charset="0"/>
            </a:endParaRPr>
          </a:p>
          <a:p>
            <a:pPr lvl="0" algn="just"/>
            <a:endParaRPr lang="ru-RU" dirty="0">
              <a:cs typeface="Arial" panose="020B0604020202020204" pitchFamily="34" charset="0"/>
            </a:endParaRPr>
          </a:p>
          <a:p>
            <a:pPr lvl="0" algn="just"/>
            <a:r>
              <a:rPr lang="ru-RU" dirty="0">
                <a:cs typeface="Arial" panose="020B0604020202020204" pitchFamily="34" charset="0"/>
              </a:rPr>
              <a:t>Метод состоит в многократном выполнении ГСП, который стартуя из произвольной случайно выбранной начальной точки a</a:t>
            </a:r>
            <a:r>
              <a:rPr lang="ru-RU" baseline="-25000" dirty="0">
                <a:cs typeface="Arial" panose="020B0604020202020204" pitchFamily="34" charset="0"/>
              </a:rPr>
              <a:t>0</a:t>
            </a:r>
            <a:r>
              <a:rPr lang="ru-RU" dirty="0">
                <a:cs typeface="Arial" panose="020B0604020202020204" pitchFamily="34" charset="0"/>
              </a:rPr>
              <a:t> ∈ Ω</a:t>
            </a:r>
            <a:r>
              <a:rPr lang="ru-RU" baseline="-25000" dirty="0">
                <a:cs typeface="Arial" panose="020B0604020202020204" pitchFamily="34" charset="0"/>
              </a:rPr>
              <a:t>0</a:t>
            </a:r>
            <a:r>
              <a:rPr lang="ru-RU" dirty="0">
                <a:cs typeface="Arial" panose="020B0604020202020204" pitchFamily="34" charset="0"/>
              </a:rPr>
              <a:t> приводит в конечную точку </a:t>
            </a:r>
            <a:r>
              <a:rPr lang="en-US" dirty="0">
                <a:cs typeface="Arial" panose="020B0604020202020204" pitchFamily="34" charset="0"/>
              </a:rPr>
              <a:t>a</a:t>
            </a:r>
            <a:r>
              <a:rPr lang="en-US" baseline="-25000" dirty="0">
                <a:cs typeface="Arial" panose="020B0604020202020204" pitchFamily="34" charset="0"/>
              </a:rPr>
              <a:t>1</a:t>
            </a:r>
            <a:r>
              <a:rPr lang="ru-RU" dirty="0">
                <a:cs typeface="Arial" panose="020B0604020202020204" pitchFamily="34" charset="0"/>
              </a:rPr>
              <a:t> ∈ Ω</a:t>
            </a:r>
            <a:r>
              <a:rPr lang="ru-RU" baseline="-25000" dirty="0">
                <a:cs typeface="Arial" panose="020B0604020202020204" pitchFamily="34" charset="0"/>
              </a:rPr>
              <a:t>0</a:t>
            </a:r>
            <a:r>
              <a:rPr lang="ru-RU" dirty="0"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91271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981200" y="115888"/>
            <a:ext cx="8229600" cy="850900"/>
          </a:xfrm>
        </p:spPr>
        <p:txBody>
          <a:bodyPr>
            <a:normAutofit/>
          </a:bodyPr>
          <a:lstStyle/>
          <a:p>
            <a:pPr eaLnBrk="1" hangingPunct="1">
              <a:lnSpc>
                <a:spcPct val="75000"/>
              </a:lnSpc>
              <a:defRPr/>
            </a:pPr>
            <a:r>
              <a:rPr lang="ru-RU" sz="3600" dirty="0" smtClean="0"/>
              <a:t>Идентификация</a:t>
            </a:r>
            <a:endParaRPr lang="ru-RU" sz="3600" dirty="0"/>
          </a:p>
        </p:txBody>
      </p:sp>
      <p:sp>
        <p:nvSpPr>
          <p:cNvPr id="9219" name="Line 4"/>
          <p:cNvSpPr>
            <a:spLocks noChangeShapeType="1"/>
          </p:cNvSpPr>
          <p:nvPr/>
        </p:nvSpPr>
        <p:spPr bwMode="auto">
          <a:xfrm>
            <a:off x="1919289" y="1052513"/>
            <a:ext cx="8353425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21" name="Rectangle 7"/>
          <p:cNvSpPr>
            <a:spLocks noChangeArrowheads="1"/>
          </p:cNvSpPr>
          <p:nvPr/>
        </p:nvSpPr>
        <p:spPr bwMode="auto">
          <a:xfrm>
            <a:off x="1524001" y="2677597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9223" name="AutoShape 11" descr="D:\%D0%9D%D0%B0%D1%83%D0%BA%D0%B0\%D0%98%D1%81%D1%81%D0%BB%D0%B5%D0%B4%D0%BE%D0%B2%D0%B0%D0%BD%D0%B8%D1%8F %D0%BF%D0%BE %D1%81%D0%B5%D1%80%D0%B4%D0%B5%D1%87%D0%BD%D0%BE%D0%BC%D1%83 %D0%BF%D1%80%D0%BE%D0%B5%D0%BA%D1%82%D1%83\Builder2007\Circulation\help\images\rus\object.jp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24" name="AutoShape 13" descr="D:\%D0%9D%D0%B0%D1%83%D0%BA%D0%B0\%D0%98%D1%81%D1%81%D0%BB%D0%B5%D0%B4%D0%BE%D0%B2%D0%B0%D0%BD%D0%B8%D1%8F %D0%BF%D0%BE %D1%81%D0%B5%D1%80%D0%B4%D0%B5%D1%87%D0%BD%D0%BE%D0%BC%D1%83 %D0%BF%D1%80%D0%BE%D0%B5%D0%BA%D1%82%D1%83\Builder2007\Circulation\help\images\rus\object.jp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" name="Заголовок 2"/>
          <p:cNvSpPr txBox="1">
            <a:spLocks/>
          </p:cNvSpPr>
          <p:nvPr/>
        </p:nvSpPr>
        <p:spPr>
          <a:xfrm>
            <a:off x="1919289" y="1095497"/>
            <a:ext cx="8353425" cy="32159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/>
              <a:t>АЛГОРИТМ  </a:t>
            </a:r>
            <a:endParaRPr lang="ru-RU" sz="2400" dirty="0"/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1919283" y="1503981"/>
            <a:ext cx="8353425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just"/>
            <a:r>
              <a:rPr lang="ru-RU" dirty="0" smtClean="0">
                <a:solidFill>
                  <a:srgbClr val="87A91B"/>
                </a:solidFill>
                <a:cs typeface="Arial" panose="020B0604020202020204" pitchFamily="34" charset="0"/>
              </a:rPr>
              <a:t>Шаг 1</a:t>
            </a:r>
            <a:r>
              <a:rPr lang="ru-RU" dirty="0">
                <a:solidFill>
                  <a:srgbClr val="87A91B"/>
                </a:solidFill>
                <a:cs typeface="Arial" panose="020B0604020202020204" pitchFamily="34" charset="0"/>
              </a:rPr>
              <a:t>. </a:t>
            </a:r>
            <a:r>
              <a:rPr lang="ru-RU" dirty="0">
                <a:cs typeface="Arial" panose="020B0604020202020204" pitchFamily="34" charset="0"/>
              </a:rPr>
              <a:t>В области Ω</a:t>
            </a:r>
            <a:r>
              <a:rPr lang="ru-RU" baseline="-25000" dirty="0">
                <a:cs typeface="Arial" panose="020B0604020202020204" pitchFamily="34" charset="0"/>
              </a:rPr>
              <a:t>0 </a:t>
            </a:r>
            <a:r>
              <a:rPr lang="ru-RU" dirty="0">
                <a:cs typeface="Arial" panose="020B0604020202020204" pitchFamily="34" charset="0"/>
              </a:rPr>
              <a:t>в соответствии с исходным равномерным распределением разбрасываем m случайных точек исходной выборки </a:t>
            </a:r>
            <a:br>
              <a:rPr lang="ru-RU" dirty="0">
                <a:cs typeface="Arial" panose="020B0604020202020204" pitchFamily="34" charset="0"/>
              </a:rPr>
            </a:br>
            <a:r>
              <a:rPr lang="ru-RU" dirty="0">
                <a:cs typeface="Arial" panose="020B0604020202020204" pitchFamily="34" charset="0"/>
              </a:rPr>
              <a:t>S</a:t>
            </a:r>
            <a:r>
              <a:rPr lang="ru-RU" baseline="-25000" dirty="0">
                <a:cs typeface="Arial" panose="020B0604020202020204" pitchFamily="34" charset="0"/>
              </a:rPr>
              <a:t>0 </a:t>
            </a:r>
            <a:r>
              <a:rPr lang="ru-RU" dirty="0">
                <a:cs typeface="Arial" panose="020B0604020202020204" pitchFamily="34" charset="0"/>
              </a:rPr>
              <a:t>={a</a:t>
            </a:r>
            <a:r>
              <a:rPr lang="ru-RU" baseline="-25000" dirty="0">
                <a:cs typeface="Arial" panose="020B0604020202020204" pitchFamily="34" charset="0"/>
              </a:rPr>
              <a:t>1</a:t>
            </a:r>
            <a:r>
              <a:rPr lang="ru-RU" dirty="0">
                <a:cs typeface="Arial" panose="020B0604020202020204" pitchFamily="34" charset="0"/>
              </a:rPr>
              <a:t>,...,</a:t>
            </a:r>
            <a:r>
              <a:rPr lang="ru-RU" dirty="0" err="1">
                <a:cs typeface="Arial" panose="020B0604020202020204" pitchFamily="34" charset="0"/>
              </a:rPr>
              <a:t>a</a:t>
            </a:r>
            <a:r>
              <a:rPr lang="ru-RU" baseline="-25000" dirty="0" err="1">
                <a:cs typeface="Arial" panose="020B0604020202020204" pitchFamily="34" charset="0"/>
              </a:rPr>
              <a:t>m</a:t>
            </a:r>
            <a:r>
              <a:rPr lang="ru-RU" dirty="0">
                <a:cs typeface="Arial" panose="020B0604020202020204" pitchFamily="34" charset="0"/>
              </a:rPr>
              <a:t>}. </a:t>
            </a:r>
            <a:endParaRPr lang="en-US" dirty="0">
              <a:cs typeface="Arial" panose="020B0604020202020204" pitchFamily="34" charset="0"/>
            </a:endParaRPr>
          </a:p>
          <a:p>
            <a:pPr lvl="0" algn="just"/>
            <a:endParaRPr lang="ru-RU" dirty="0">
              <a:cs typeface="Arial" panose="020B0604020202020204" pitchFamily="34" charset="0"/>
            </a:endParaRPr>
          </a:p>
          <a:p>
            <a:pPr lvl="0" algn="just"/>
            <a:r>
              <a:rPr lang="ru-RU" dirty="0">
                <a:solidFill>
                  <a:srgbClr val="87A91B"/>
                </a:solidFill>
                <a:cs typeface="Arial" panose="020B0604020202020204" pitchFamily="34" charset="0"/>
              </a:rPr>
              <a:t>Шаг 2. </a:t>
            </a:r>
            <a:r>
              <a:rPr lang="ru-RU" dirty="0">
                <a:cs typeface="Arial" panose="020B0604020202020204" pitchFamily="34" charset="0"/>
              </a:rPr>
              <a:t>Перебираем все точки исходной выборки и из каждой точки </a:t>
            </a:r>
            <a:r>
              <a:rPr lang="ru-RU" dirty="0" err="1">
                <a:cs typeface="Arial" panose="020B0604020202020204" pitchFamily="34" charset="0"/>
              </a:rPr>
              <a:t>a</a:t>
            </a:r>
            <a:r>
              <a:rPr lang="ru-RU" baseline="-25000" dirty="0" err="1">
                <a:cs typeface="Arial" panose="020B0604020202020204" pitchFamily="34" charset="0"/>
              </a:rPr>
              <a:t>i</a:t>
            </a:r>
            <a:r>
              <a:rPr lang="ru-RU" baseline="-25000" dirty="0">
                <a:cs typeface="Arial" panose="020B0604020202020204" pitchFamily="34" charset="0"/>
              </a:rPr>
              <a:t> </a:t>
            </a:r>
            <a:r>
              <a:rPr lang="ru-RU" dirty="0">
                <a:cs typeface="Arial" panose="020B0604020202020204" pitchFamily="34" charset="0"/>
              </a:rPr>
              <a:t>осу- </a:t>
            </a:r>
            <a:r>
              <a:rPr lang="ru-RU" dirty="0" err="1">
                <a:cs typeface="Arial" panose="020B0604020202020204" pitchFamily="34" charset="0"/>
              </a:rPr>
              <a:t>ществляем</a:t>
            </a:r>
            <a:r>
              <a:rPr lang="ru-RU" dirty="0">
                <a:cs typeface="Arial" panose="020B0604020202020204" pitchFamily="34" charset="0"/>
              </a:rPr>
              <a:t> идентификационный алгоритм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b="1" i="1" dirty="0">
                <a:cs typeface="Arial" panose="020B0604020202020204" pitchFamily="34" charset="0"/>
              </a:rPr>
              <a:t>A</a:t>
            </a:r>
            <a:r>
              <a:rPr lang="ru-RU" dirty="0">
                <a:cs typeface="Arial" panose="020B0604020202020204" pitchFamily="34" charset="0"/>
              </a:rPr>
              <a:t>. Получаем результирующую выборку S</a:t>
            </a:r>
            <a:r>
              <a:rPr lang="ru-RU" baseline="-25000" dirty="0">
                <a:cs typeface="Arial" panose="020B0604020202020204" pitchFamily="34" charset="0"/>
              </a:rPr>
              <a:t>1</a:t>
            </a:r>
            <a:r>
              <a:rPr lang="ru-RU" dirty="0">
                <a:cs typeface="Arial" panose="020B0604020202020204" pitchFamily="34" charset="0"/>
              </a:rPr>
              <a:t> ={</a:t>
            </a:r>
            <a:r>
              <a:rPr lang="en-US" dirty="0">
                <a:cs typeface="Arial" panose="020B0604020202020204" pitchFamily="34" charset="0"/>
              </a:rPr>
              <a:t>b</a:t>
            </a:r>
            <a:r>
              <a:rPr lang="ru-RU" baseline="-25000" dirty="0">
                <a:cs typeface="Arial" panose="020B0604020202020204" pitchFamily="34" charset="0"/>
              </a:rPr>
              <a:t>1</a:t>
            </a:r>
            <a:r>
              <a:rPr lang="ru-RU" dirty="0">
                <a:cs typeface="Arial" panose="020B0604020202020204" pitchFamily="34" charset="0"/>
              </a:rPr>
              <a:t>,...,</a:t>
            </a:r>
            <a:r>
              <a:rPr lang="en-US" dirty="0">
                <a:cs typeface="Arial" panose="020B0604020202020204" pitchFamily="34" charset="0"/>
              </a:rPr>
              <a:t>b</a:t>
            </a:r>
            <a:r>
              <a:rPr lang="ru-RU" baseline="-25000" dirty="0">
                <a:cs typeface="Arial" panose="020B0604020202020204" pitchFamily="34" charset="0"/>
              </a:rPr>
              <a:t>m</a:t>
            </a:r>
            <a:r>
              <a:rPr lang="ru-RU" dirty="0">
                <a:cs typeface="Arial" panose="020B0604020202020204" pitchFamily="34" charset="0"/>
              </a:rPr>
              <a:t>}, где  </a:t>
            </a:r>
            <a:r>
              <a:rPr lang="en-US" dirty="0">
                <a:cs typeface="Arial" panose="020B0604020202020204" pitchFamily="34" charset="0"/>
              </a:rPr>
              <a:t>b</a:t>
            </a:r>
            <a:r>
              <a:rPr lang="ru-RU" baseline="-25000" dirty="0">
                <a:cs typeface="Arial" panose="020B0604020202020204" pitchFamily="34" charset="0"/>
              </a:rPr>
              <a:t>i </a:t>
            </a:r>
            <a:r>
              <a:rPr lang="ru-RU" dirty="0">
                <a:cs typeface="Arial" panose="020B0604020202020204" pitchFamily="34" charset="0"/>
              </a:rPr>
              <a:t>=</a:t>
            </a:r>
            <a:r>
              <a:rPr lang="en-US" b="1" i="1" dirty="0">
                <a:cs typeface="Arial" panose="020B0604020202020204" pitchFamily="34" charset="0"/>
              </a:rPr>
              <a:t>A</a:t>
            </a:r>
            <a:r>
              <a:rPr lang="ru-RU" dirty="0">
                <a:cs typeface="Arial" panose="020B0604020202020204" pitchFamily="34" charset="0"/>
              </a:rPr>
              <a:t>(</a:t>
            </a:r>
            <a:r>
              <a:rPr lang="ru-RU" dirty="0" err="1">
                <a:cs typeface="Arial" panose="020B0604020202020204" pitchFamily="34" charset="0"/>
              </a:rPr>
              <a:t>a</a:t>
            </a:r>
            <a:r>
              <a:rPr lang="ru-RU" baseline="-25000" dirty="0" err="1">
                <a:cs typeface="Arial" panose="020B0604020202020204" pitchFamily="34" charset="0"/>
              </a:rPr>
              <a:t>i</a:t>
            </a:r>
            <a:r>
              <a:rPr lang="ru-RU" dirty="0">
                <a:cs typeface="Arial" panose="020B0604020202020204" pitchFamily="34" charset="0"/>
              </a:rPr>
              <a:t>). </a:t>
            </a:r>
            <a:endParaRPr lang="en-US" dirty="0">
              <a:cs typeface="Arial" panose="020B0604020202020204" pitchFamily="34" charset="0"/>
            </a:endParaRPr>
          </a:p>
          <a:p>
            <a:pPr lvl="0" algn="just"/>
            <a:endParaRPr lang="ru-RU" dirty="0">
              <a:cs typeface="Arial" panose="020B0604020202020204" pitchFamily="34" charset="0"/>
            </a:endParaRPr>
          </a:p>
          <a:p>
            <a:pPr lvl="0" algn="just"/>
            <a:r>
              <a:rPr lang="ru-RU" dirty="0">
                <a:solidFill>
                  <a:srgbClr val="87A91B"/>
                </a:solidFill>
                <a:cs typeface="Arial" panose="020B0604020202020204" pitchFamily="34" charset="0"/>
              </a:rPr>
              <a:t>Шаг 3. </a:t>
            </a:r>
            <a:r>
              <a:rPr lang="ru-RU" dirty="0">
                <a:cs typeface="Arial" panose="020B0604020202020204" pitchFamily="34" charset="0"/>
              </a:rPr>
              <a:t>Из результирующей выборки S</a:t>
            </a:r>
            <a:r>
              <a:rPr lang="ru-RU" baseline="-25000" dirty="0">
                <a:cs typeface="Arial" panose="020B0604020202020204" pitchFamily="34" charset="0"/>
              </a:rPr>
              <a:t>1</a:t>
            </a:r>
            <a:r>
              <a:rPr lang="ru-RU" dirty="0">
                <a:cs typeface="Arial" panose="020B0604020202020204" pitchFamily="34" charset="0"/>
              </a:rPr>
              <a:t> формируем выборочные функции распределения, гистограммы и другие стандартные статистические оценки компонент вектора параметров. При этом средняя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ru-RU" dirty="0">
                <a:cs typeface="Arial" panose="020B0604020202020204" pitchFamily="34" charset="0"/>
              </a:rPr>
              <a:t>идентификационная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ru-RU" dirty="0">
                <a:cs typeface="Arial" panose="020B0604020202020204" pitchFamily="34" charset="0"/>
              </a:rPr>
              <a:t>оценка вектора параметров рассчитывается как выборочное среднее идентификационных оценок . </a:t>
            </a:r>
          </a:p>
        </p:txBody>
      </p:sp>
    </p:spTree>
    <p:extLst>
      <p:ext uri="{BB962C8B-B14F-4D97-AF65-F5344CB8AC3E}">
        <p14:creationId xmlns:p14="http://schemas.microsoft.com/office/powerpoint/2010/main" val="804406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266413" y="6020276"/>
            <a:ext cx="65285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dirty="0" smtClean="0"/>
              <a:t>В. И. Шумаков</a:t>
            </a:r>
          </a:p>
        </p:txBody>
      </p:sp>
      <p:sp>
        <p:nvSpPr>
          <p:cNvPr id="11" name="Rectangle 2"/>
          <p:cNvSpPr txBox="1">
            <a:spLocks noRot="1" noChangeArrowheads="1"/>
          </p:cNvSpPr>
          <p:nvPr/>
        </p:nvSpPr>
        <p:spPr>
          <a:xfrm>
            <a:off x="8417859" y="212142"/>
            <a:ext cx="2224491" cy="7064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75000"/>
              </a:lnSpc>
              <a:defRPr/>
            </a:pPr>
            <a:r>
              <a:rPr lang="ru-RU" sz="3600" dirty="0" err="1" smtClean="0"/>
              <a:t>ВВедение</a:t>
            </a:r>
            <a:endParaRPr lang="ru-RU" sz="3600" dirty="0"/>
          </a:p>
        </p:txBody>
      </p:sp>
      <p:sp>
        <p:nvSpPr>
          <p:cNvPr id="12" name="Заголовок 2"/>
          <p:cNvSpPr>
            <a:spLocks noGrp="1"/>
          </p:cNvSpPr>
          <p:nvPr>
            <p:ph type="title"/>
          </p:nvPr>
        </p:nvSpPr>
        <p:spPr>
          <a:xfrm>
            <a:off x="8417859" y="352927"/>
            <a:ext cx="3240741" cy="1100132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история</a:t>
            </a:r>
            <a:endParaRPr lang="ru-RU" sz="2400" dirty="0"/>
          </a:p>
        </p:txBody>
      </p:sp>
      <p:sp>
        <p:nvSpPr>
          <p:cNvPr id="13" name="Text Placeholder 1"/>
          <p:cNvSpPr>
            <a:spLocks noGrp="1"/>
          </p:cNvSpPr>
          <p:nvPr>
            <p:ph type="body" sz="half" idx="2"/>
          </p:nvPr>
        </p:nvSpPr>
        <p:spPr>
          <a:xfrm>
            <a:off x="8323729" y="1453059"/>
            <a:ext cx="3724836" cy="5270469"/>
          </a:xfrm>
        </p:spPr>
        <p:txBody>
          <a:bodyPr>
            <a:normAutofit/>
          </a:bodyPr>
          <a:lstStyle/>
          <a:p>
            <a:r>
              <a:rPr lang="ru-RU" sz="1800" dirty="0"/>
              <a:t>Модель системы кровообращения разрабатывалась в рамках исследований по проблеме искусственного сердца, руководимой В.И.Шумаковым</a:t>
            </a:r>
            <a:r>
              <a:rPr lang="ru-RU" sz="1800" dirty="0" smtClean="0"/>
              <a:t>.</a:t>
            </a:r>
          </a:p>
          <a:p>
            <a:r>
              <a:rPr lang="ru-RU" sz="1800" dirty="0"/>
              <a:t>Разработка этой модели начиналась под руководством Ю.В.Солодянникова в 70-90-е годы XX в. На базе этой модели </a:t>
            </a:r>
            <a:r>
              <a:rPr lang="ru-RU" sz="1800" dirty="0" smtClean="0"/>
              <a:t>в Куйбышевском государственном университете был </a:t>
            </a:r>
            <a:r>
              <a:rPr lang="ru-RU" sz="1800" dirty="0"/>
              <a:t>выполнен комплекс экспериментов, подтвердивших ее соответствие экспериментальным данным. На этой модели были выполнены исследования вопросов идентифицируемости, наблюдаемости, управляемости, устойчивости.</a:t>
            </a:r>
          </a:p>
          <a:p>
            <a:endParaRPr lang="ru-RU" sz="1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7430" y="565360"/>
            <a:ext cx="3726534" cy="540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787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>
          <a:xfrm>
            <a:off x="8324265" y="1219200"/>
            <a:ext cx="3707314" cy="3312213"/>
          </a:xfrm>
        </p:spPr>
        <p:txBody>
          <a:bodyPr>
            <a:noAutofit/>
          </a:bodyPr>
          <a:lstStyle/>
          <a:p>
            <a:r>
              <a:rPr lang="ru-RU" sz="1800" dirty="0" smtClean="0"/>
              <a:t>ФА, как результат процесса идентификации,  представляет собой многомерное выборочное условное распределение параметров математической модели относительно </a:t>
            </a:r>
            <a:r>
              <a:rPr lang="ru-RU" sz="1800" dirty="0" smtClean="0"/>
              <a:t>наблюдений</a:t>
            </a:r>
            <a:r>
              <a:rPr lang="ru-RU" sz="1800" dirty="0" smtClean="0"/>
              <a:t>.</a:t>
            </a:r>
            <a:endParaRPr lang="ru-RU" sz="1800" dirty="0"/>
          </a:p>
          <a:p>
            <a:endParaRPr lang="ru-RU" sz="1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324264" y="163345"/>
            <a:ext cx="3125787" cy="53139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Идентификация</a:t>
            </a:r>
            <a:endParaRPr lang="ru-RU" dirty="0"/>
          </a:p>
        </p:txBody>
      </p:sp>
      <p:sp>
        <p:nvSpPr>
          <p:cNvPr id="7" name="Заголовок 2"/>
          <p:cNvSpPr txBox="1">
            <a:spLocks/>
          </p:cNvSpPr>
          <p:nvPr/>
        </p:nvSpPr>
        <p:spPr>
          <a:xfrm>
            <a:off x="8324264" y="694740"/>
            <a:ext cx="3053764" cy="36433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>
                <a:solidFill>
                  <a:schemeClr val="bg1"/>
                </a:solidFill>
              </a:rPr>
              <a:t>АЛГОРИТМ  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451749" y="5802869"/>
            <a:ext cx="715220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dirty="0" smtClean="0"/>
              <a:t>Действие алгоритма идентификации</a:t>
            </a: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538833" y="4362136"/>
            <a:ext cx="715220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1600" dirty="0"/>
              <a:t>Из исходной выборки значений параметров с равномерным распределением (максимальной дисперсией) формируется результирующая выборка значений параметров (с меньшей дисперсией) 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586631516"/>
              </p:ext>
            </p:extLst>
          </p:nvPr>
        </p:nvGraphicFramePr>
        <p:xfrm>
          <a:off x="702129" y="122465"/>
          <a:ext cx="6901829" cy="41719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96092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981200" y="187325"/>
            <a:ext cx="8229600" cy="706438"/>
          </a:xfrm>
        </p:spPr>
        <p:txBody>
          <a:bodyPr/>
          <a:lstStyle/>
          <a:p>
            <a:pPr eaLnBrk="1" hangingPunct="1">
              <a:lnSpc>
                <a:spcPct val="75000"/>
              </a:lnSpc>
              <a:defRPr/>
            </a:pPr>
            <a:r>
              <a:rPr lang="ru-RU" sz="3600" dirty="0" smtClean="0"/>
              <a:t>технология</a:t>
            </a:r>
            <a:endParaRPr lang="ru-RU" sz="3600" dirty="0"/>
          </a:p>
        </p:txBody>
      </p:sp>
      <p:sp>
        <p:nvSpPr>
          <p:cNvPr id="6147" name="Line 4"/>
          <p:cNvSpPr>
            <a:spLocks noChangeShapeType="1"/>
          </p:cNvSpPr>
          <p:nvPr/>
        </p:nvSpPr>
        <p:spPr bwMode="auto">
          <a:xfrm>
            <a:off x="1919289" y="1052513"/>
            <a:ext cx="8353425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49" name="Содержимое 13"/>
          <p:cNvSpPr>
            <a:spLocks noGrp="1"/>
          </p:cNvSpPr>
          <p:nvPr>
            <p:ph sz="half" idx="1"/>
          </p:nvPr>
        </p:nvSpPr>
        <p:spPr>
          <a:xfrm>
            <a:off x="1919289" y="1460073"/>
            <a:ext cx="8377237" cy="1740328"/>
          </a:xfrm>
        </p:spPr>
        <p:txBody>
          <a:bodyPr>
            <a:normAutofit lnSpcReduction="10000"/>
          </a:bodyPr>
          <a:lstStyle/>
          <a:p>
            <a:pPr marL="0" algn="just">
              <a:buNone/>
            </a:pPr>
            <a:r>
              <a:rPr lang="ru-RU" sz="1800" dirty="0" smtClean="0">
                <a:cs typeface="Arial" charset="0"/>
              </a:rPr>
              <a:t>Технология физиологического аватара </a:t>
            </a:r>
            <a:r>
              <a:rPr lang="ru-RU" sz="1800" dirty="0">
                <a:cs typeface="Arial" charset="0"/>
              </a:rPr>
              <a:t>— многокомпонентная информационная технология, вобравшая в себя современные достижения науки и компьютерных </a:t>
            </a:r>
            <a:r>
              <a:rPr lang="ru-RU" sz="1800" dirty="0" smtClean="0">
                <a:cs typeface="Arial" charset="0"/>
              </a:rPr>
              <a:t>технологий.</a:t>
            </a:r>
          </a:p>
          <a:p>
            <a:pPr marL="0" algn="just">
              <a:buNone/>
            </a:pPr>
            <a:r>
              <a:rPr lang="ru-RU" sz="1800" dirty="0">
                <a:cs typeface="Arial" charset="0"/>
              </a:rPr>
              <a:t>ФА создается на основе </a:t>
            </a:r>
            <a:r>
              <a:rPr lang="ru-RU" sz="1800" dirty="0" smtClean="0">
                <a:solidFill>
                  <a:srgbClr val="87A91B"/>
                </a:solidFill>
                <a:cs typeface="Arial" charset="0"/>
              </a:rPr>
              <a:t>наблюдений</a:t>
            </a:r>
            <a:r>
              <a:rPr lang="ru-RU" sz="1800" dirty="0" smtClean="0">
                <a:cs typeface="Arial" charset="0"/>
              </a:rPr>
              <a:t> </a:t>
            </a:r>
            <a:r>
              <a:rPr lang="ru-RU" sz="1800" dirty="0">
                <a:cs typeface="Arial" charset="0"/>
              </a:rPr>
              <a:t>физиологических </a:t>
            </a:r>
            <a:r>
              <a:rPr lang="ru-RU" sz="1800" dirty="0" smtClean="0">
                <a:cs typeface="Arial" charset="0"/>
              </a:rPr>
              <a:t>параметров</a:t>
            </a:r>
            <a:r>
              <a:rPr lang="en-US" sz="1800" dirty="0" smtClean="0">
                <a:cs typeface="Arial" charset="0"/>
              </a:rPr>
              <a:t> </a:t>
            </a:r>
            <a:r>
              <a:rPr lang="ru-RU" sz="1800" dirty="0" smtClean="0">
                <a:cs typeface="Arial" charset="0"/>
              </a:rPr>
              <a:t>на </a:t>
            </a:r>
            <a:r>
              <a:rPr lang="ru-RU" sz="1800" dirty="0" smtClean="0">
                <a:solidFill>
                  <a:srgbClr val="87A91B"/>
                </a:solidFill>
                <a:cs typeface="Arial" charset="0"/>
              </a:rPr>
              <a:t>фабрике идентификации </a:t>
            </a:r>
            <a:r>
              <a:rPr lang="ru-RU" sz="1800" dirty="0" smtClean="0">
                <a:cs typeface="Arial" charset="0"/>
              </a:rPr>
              <a:t>и </a:t>
            </a:r>
            <a:r>
              <a:rPr lang="ru-RU" sz="1800" dirty="0">
                <a:cs typeface="Arial" charset="0"/>
              </a:rPr>
              <a:t>используется для изучения организма и его поведения в </a:t>
            </a:r>
            <a:r>
              <a:rPr lang="ru-RU" sz="1800" dirty="0" smtClean="0">
                <a:cs typeface="Arial" charset="0"/>
              </a:rPr>
              <a:t>различных </a:t>
            </a:r>
            <a:r>
              <a:rPr lang="ru-RU" sz="1800" dirty="0">
                <a:cs typeface="Arial" charset="0"/>
              </a:rPr>
              <a:t>областях профессиональной </a:t>
            </a:r>
            <a:r>
              <a:rPr lang="ru-RU" sz="1800" dirty="0" smtClean="0">
                <a:cs typeface="Arial" charset="0"/>
              </a:rPr>
              <a:t>деятельности при помощи </a:t>
            </a:r>
            <a:r>
              <a:rPr lang="ru-RU" sz="1800" dirty="0" smtClean="0">
                <a:solidFill>
                  <a:srgbClr val="87A91B"/>
                </a:solidFill>
                <a:cs typeface="Arial" charset="0"/>
              </a:rPr>
              <a:t>симулятора</a:t>
            </a:r>
            <a:r>
              <a:rPr lang="ru-RU" sz="1800" dirty="0" smtClean="0">
                <a:cs typeface="Arial" charset="0"/>
              </a:rPr>
              <a:t>. </a:t>
            </a:r>
            <a:endParaRPr lang="ru-RU" sz="1800" dirty="0">
              <a:cs typeface="Arial" charset="0"/>
            </a:endParaRPr>
          </a:p>
          <a:p>
            <a:pPr marL="0" algn="just">
              <a:buNone/>
            </a:pPr>
            <a:endParaRPr lang="ru-RU" sz="1800" dirty="0">
              <a:cs typeface="Arial" charset="0"/>
            </a:endParaRPr>
          </a:p>
        </p:txBody>
      </p:sp>
      <p:sp>
        <p:nvSpPr>
          <p:cNvPr id="6" name="Заголовок 2"/>
          <p:cNvSpPr txBox="1">
            <a:spLocks/>
          </p:cNvSpPr>
          <p:nvPr/>
        </p:nvSpPr>
        <p:spPr>
          <a:xfrm>
            <a:off x="1919289" y="1095497"/>
            <a:ext cx="8353425" cy="32159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/>
              <a:t>Аннотация 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388939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981200" y="187325"/>
            <a:ext cx="8229600" cy="706438"/>
          </a:xfrm>
        </p:spPr>
        <p:txBody>
          <a:bodyPr/>
          <a:lstStyle/>
          <a:p>
            <a:pPr eaLnBrk="1" hangingPunct="1">
              <a:lnSpc>
                <a:spcPct val="75000"/>
              </a:lnSpc>
              <a:defRPr/>
            </a:pPr>
            <a:r>
              <a:rPr lang="ru-RU" sz="3600" dirty="0" smtClean="0"/>
              <a:t>технология</a:t>
            </a:r>
            <a:endParaRPr lang="ru-RU" sz="3600" dirty="0"/>
          </a:p>
        </p:txBody>
      </p:sp>
      <p:sp>
        <p:nvSpPr>
          <p:cNvPr id="6147" name="Line 4"/>
          <p:cNvSpPr>
            <a:spLocks noChangeShapeType="1"/>
          </p:cNvSpPr>
          <p:nvPr/>
        </p:nvSpPr>
        <p:spPr bwMode="auto">
          <a:xfrm>
            <a:off x="1919289" y="1052513"/>
            <a:ext cx="8353425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49" name="Содержимое 13"/>
          <p:cNvSpPr>
            <a:spLocks noGrp="1"/>
          </p:cNvSpPr>
          <p:nvPr>
            <p:ph sz="half" idx="1"/>
          </p:nvPr>
        </p:nvSpPr>
        <p:spPr>
          <a:xfrm>
            <a:off x="1919289" y="1460072"/>
            <a:ext cx="8377237" cy="2157187"/>
          </a:xfrm>
        </p:spPr>
        <p:txBody>
          <a:bodyPr>
            <a:normAutofit/>
          </a:bodyPr>
          <a:lstStyle/>
          <a:p>
            <a:pPr marL="0" algn="just">
              <a:buNone/>
            </a:pPr>
            <a:r>
              <a:rPr lang="ru-RU" sz="1800" dirty="0" smtClean="0">
                <a:cs typeface="Arial" charset="0"/>
              </a:rPr>
              <a:t>Что же такое ФА?</a:t>
            </a:r>
          </a:p>
          <a:p>
            <a:pPr marL="0" algn="just">
              <a:buNone/>
            </a:pPr>
            <a:r>
              <a:rPr lang="ru-RU" sz="1800" dirty="0" smtClean="0">
                <a:cs typeface="Arial" charset="0"/>
              </a:rPr>
              <a:t>Из всего вышесказанного следует такое определение: </a:t>
            </a:r>
            <a:endParaRPr lang="ru-RU" sz="1800" dirty="0" smtClean="0">
              <a:cs typeface="Arial" charset="0"/>
            </a:endParaRPr>
          </a:p>
          <a:p>
            <a:pPr marL="0" algn="just">
              <a:buNone/>
            </a:pPr>
            <a:r>
              <a:rPr lang="ru-RU" sz="1800" dirty="0" smtClean="0">
                <a:solidFill>
                  <a:srgbClr val="87A91B"/>
                </a:solidFill>
                <a:cs typeface="Arial" charset="0"/>
              </a:rPr>
              <a:t>ФА </a:t>
            </a:r>
            <a:r>
              <a:rPr lang="ru-RU" sz="1800" dirty="0" smtClean="0">
                <a:solidFill>
                  <a:srgbClr val="87A91B"/>
                </a:solidFill>
                <a:cs typeface="Arial" charset="0"/>
              </a:rPr>
              <a:t>есть </a:t>
            </a:r>
            <a:r>
              <a:rPr lang="ru-RU" sz="1800" dirty="0" smtClean="0">
                <a:solidFill>
                  <a:srgbClr val="87A91B"/>
                </a:solidFill>
                <a:cs typeface="Arial" charset="0"/>
              </a:rPr>
              <a:t>комплексная математическая </a:t>
            </a:r>
            <a:r>
              <a:rPr lang="ru-RU" sz="1800" dirty="0" smtClean="0">
                <a:solidFill>
                  <a:srgbClr val="87A91B"/>
                </a:solidFill>
                <a:cs typeface="Arial" charset="0"/>
              </a:rPr>
              <a:t>модель физиологических систем </a:t>
            </a:r>
            <a:r>
              <a:rPr lang="ru-RU" sz="1800" dirty="0" smtClean="0">
                <a:solidFill>
                  <a:srgbClr val="87A91B"/>
                </a:solidFill>
                <a:cs typeface="Arial" charset="0"/>
              </a:rPr>
              <a:t>человеческого организма </a:t>
            </a:r>
            <a:r>
              <a:rPr lang="ru-RU" sz="1800" dirty="0" smtClean="0">
                <a:solidFill>
                  <a:srgbClr val="87A91B"/>
                </a:solidFill>
                <a:cs typeface="Arial" charset="0"/>
              </a:rPr>
              <a:t>+ многомерное </a:t>
            </a:r>
            <a:r>
              <a:rPr lang="ru-RU" sz="1800" dirty="0">
                <a:solidFill>
                  <a:srgbClr val="87A91B"/>
                </a:solidFill>
                <a:cs typeface="Arial" charset="0"/>
              </a:rPr>
              <a:t>выборочное условное распределение параметров </a:t>
            </a:r>
            <a:r>
              <a:rPr lang="ru-RU" sz="1800" dirty="0" smtClean="0">
                <a:solidFill>
                  <a:srgbClr val="87A91B"/>
                </a:solidFill>
                <a:cs typeface="Arial" charset="0"/>
              </a:rPr>
              <a:t>этой математической </a:t>
            </a:r>
            <a:r>
              <a:rPr lang="ru-RU" sz="1800" dirty="0">
                <a:solidFill>
                  <a:srgbClr val="87A91B"/>
                </a:solidFill>
                <a:cs typeface="Arial" charset="0"/>
              </a:rPr>
              <a:t>модели относительно </a:t>
            </a:r>
            <a:r>
              <a:rPr lang="ru-RU" sz="1800" dirty="0" smtClean="0">
                <a:solidFill>
                  <a:srgbClr val="87A91B"/>
                </a:solidFill>
                <a:cs typeface="Arial" charset="0"/>
              </a:rPr>
              <a:t>наблюдений, полученное в результате работы алгоритма идентификации . </a:t>
            </a:r>
            <a:endParaRPr lang="ru-RU" sz="1800" dirty="0">
              <a:solidFill>
                <a:srgbClr val="87A91B"/>
              </a:solidFill>
              <a:cs typeface="Arial" charset="0"/>
            </a:endParaRPr>
          </a:p>
          <a:p>
            <a:pPr marL="0" algn="just">
              <a:buNone/>
            </a:pPr>
            <a:endParaRPr lang="ru-RU" sz="1800" dirty="0">
              <a:cs typeface="Arial" charset="0"/>
            </a:endParaRPr>
          </a:p>
        </p:txBody>
      </p:sp>
      <p:sp>
        <p:nvSpPr>
          <p:cNvPr id="6" name="Заголовок 2"/>
          <p:cNvSpPr txBox="1">
            <a:spLocks/>
          </p:cNvSpPr>
          <p:nvPr/>
        </p:nvSpPr>
        <p:spPr>
          <a:xfrm>
            <a:off x="1919289" y="1095497"/>
            <a:ext cx="8353425" cy="32159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/>
              <a:t>ОПРЕДЕЛЕНИЕ ФА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734978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>
          <a:xfrm>
            <a:off x="8324265" y="1226136"/>
            <a:ext cx="3707314" cy="4544650"/>
          </a:xfrm>
        </p:spPr>
        <p:txBody>
          <a:bodyPr>
            <a:noAutofit/>
          </a:bodyPr>
          <a:lstStyle/>
          <a:p>
            <a:r>
              <a:rPr lang="ru-RU" sz="1800" dirty="0" smtClean="0"/>
              <a:t>Стадия </a:t>
            </a:r>
            <a:r>
              <a:rPr lang="ru-RU" sz="1800" dirty="0"/>
              <a:t>1 ꟷ Наблюдения</a:t>
            </a:r>
          </a:p>
          <a:p>
            <a:r>
              <a:rPr lang="ru-RU" sz="1800" dirty="0" smtClean="0"/>
              <a:t>Стадия </a:t>
            </a:r>
            <a:r>
              <a:rPr lang="ru-RU" sz="1800" dirty="0"/>
              <a:t>2 ꟷ Идентификация</a:t>
            </a:r>
          </a:p>
          <a:p>
            <a:r>
              <a:rPr lang="ru-RU" sz="1800" dirty="0" smtClean="0"/>
              <a:t>Стадия </a:t>
            </a:r>
            <a:r>
              <a:rPr lang="ru-RU" sz="1800" dirty="0"/>
              <a:t>3 ꟷ </a:t>
            </a:r>
            <a:r>
              <a:rPr lang="ru-RU" sz="1800" dirty="0" smtClean="0"/>
              <a:t>Симуляция</a:t>
            </a:r>
            <a:endParaRPr lang="ru-RU" sz="1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324264" y="163345"/>
            <a:ext cx="3707314" cy="531395"/>
          </a:xfrm>
        </p:spPr>
        <p:txBody>
          <a:bodyPr/>
          <a:lstStyle/>
          <a:p>
            <a:r>
              <a:rPr lang="ru-RU" dirty="0" smtClean="0"/>
              <a:t>технология</a:t>
            </a:r>
            <a:endParaRPr lang="ru-RU" dirty="0"/>
          </a:p>
        </p:txBody>
      </p:sp>
      <p:sp>
        <p:nvSpPr>
          <p:cNvPr id="7" name="Заголовок 2"/>
          <p:cNvSpPr txBox="1">
            <a:spLocks/>
          </p:cNvSpPr>
          <p:nvPr/>
        </p:nvSpPr>
        <p:spPr>
          <a:xfrm>
            <a:off x="8324263" y="694740"/>
            <a:ext cx="3707315" cy="42820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>
                <a:solidFill>
                  <a:schemeClr val="bg1"/>
                </a:solidFill>
              </a:rPr>
              <a:t>Жизненный цикл фа</a:t>
            </a:r>
          </a:p>
        </p:txBody>
      </p:sp>
      <p:graphicFrame>
        <p:nvGraphicFramePr>
          <p:cNvPr id="10" name="Объект 5" descr="Gear" title="SmartArt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4982620"/>
              </p:ext>
            </p:extLst>
          </p:nvPr>
        </p:nvGraphicFramePr>
        <p:xfrm>
          <a:off x="134768" y="536645"/>
          <a:ext cx="6522706" cy="5923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767" y="1776992"/>
            <a:ext cx="1269841" cy="1269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82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981200" y="115888"/>
            <a:ext cx="8229600" cy="850900"/>
          </a:xfrm>
        </p:spPr>
        <p:txBody>
          <a:bodyPr>
            <a:normAutofit/>
          </a:bodyPr>
          <a:lstStyle/>
          <a:p>
            <a:pPr eaLnBrk="1" hangingPunct="1">
              <a:lnSpc>
                <a:spcPct val="75000"/>
              </a:lnSpc>
              <a:defRPr/>
            </a:pPr>
            <a:r>
              <a:rPr lang="ru-RU" sz="3600" dirty="0" smtClean="0"/>
              <a:t>Технология</a:t>
            </a:r>
            <a:endParaRPr lang="ru-RU" sz="3600" dirty="0"/>
          </a:p>
        </p:txBody>
      </p:sp>
      <p:sp>
        <p:nvSpPr>
          <p:cNvPr id="9219" name="Line 4"/>
          <p:cNvSpPr>
            <a:spLocks noChangeShapeType="1"/>
          </p:cNvSpPr>
          <p:nvPr/>
        </p:nvSpPr>
        <p:spPr bwMode="auto">
          <a:xfrm>
            <a:off x="1919289" y="1052513"/>
            <a:ext cx="8353425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21" name="Rectangle 7"/>
          <p:cNvSpPr>
            <a:spLocks noChangeArrowheads="1"/>
          </p:cNvSpPr>
          <p:nvPr/>
        </p:nvSpPr>
        <p:spPr bwMode="auto">
          <a:xfrm>
            <a:off x="1524001" y="2677597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9223" name="AutoShape 11" descr="D:\%D0%9D%D0%B0%D1%83%D0%BA%D0%B0\%D0%98%D1%81%D1%81%D0%BB%D0%B5%D0%B4%D0%BE%D0%B2%D0%B0%D0%BD%D0%B8%D1%8F %D0%BF%D0%BE %D1%81%D0%B5%D1%80%D0%B4%D0%B5%D1%87%D0%BD%D0%BE%D0%BC%D1%83 %D0%BF%D1%80%D0%BE%D0%B5%D0%BA%D1%82%D1%83\Builder2007\Circulation\help\images\rus\object.jp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24" name="AutoShape 13" descr="D:\%D0%9D%D0%B0%D1%83%D0%BA%D0%B0\%D0%98%D1%81%D1%81%D0%BB%D0%B5%D0%B4%D0%BE%D0%B2%D0%B0%D0%BD%D0%B8%D1%8F %D0%BF%D0%BE %D1%81%D0%B5%D1%80%D0%B4%D0%B5%D1%87%D0%BD%D0%BE%D0%BC%D1%83 %D0%BF%D1%80%D0%BE%D0%B5%D0%BA%D1%82%D1%83\Builder2007\Circulation\help\images\rus\object.jp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" name="Заголовок 2"/>
          <p:cNvSpPr txBox="1">
            <a:spLocks/>
          </p:cNvSpPr>
          <p:nvPr/>
        </p:nvSpPr>
        <p:spPr>
          <a:xfrm>
            <a:off x="1919289" y="1095497"/>
            <a:ext cx="8353425" cy="32159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/>
              <a:t>Компоненты  </a:t>
            </a:r>
            <a:endParaRPr lang="ru-RU" sz="2400" dirty="0"/>
          </a:p>
        </p:txBody>
      </p:sp>
      <p:sp>
        <p:nvSpPr>
          <p:cNvPr id="9" name="Содержимое 13"/>
          <p:cNvSpPr>
            <a:spLocks noGrp="1"/>
          </p:cNvSpPr>
          <p:nvPr>
            <p:ph sz="half" idx="1"/>
          </p:nvPr>
        </p:nvSpPr>
        <p:spPr>
          <a:xfrm>
            <a:off x="1919289" y="1460073"/>
            <a:ext cx="8353425" cy="45719"/>
          </a:xfrm>
        </p:spPr>
        <p:txBody>
          <a:bodyPr>
            <a:normAutofit fontScale="25000" lnSpcReduction="20000"/>
          </a:bodyPr>
          <a:lstStyle/>
          <a:p>
            <a:pPr marL="0" algn="just" eaLnBrk="1" hangingPunct="1">
              <a:buFont typeface="Wingdings" pitchFamily="2" charset="2"/>
              <a:buNone/>
              <a:defRPr/>
            </a:pPr>
            <a:endParaRPr lang="ru-RU" sz="1800" dirty="0" smtClean="0">
              <a:latin typeface="Arial" pitchFamily="34" charset="0"/>
              <a:cs typeface="Arial" pitchFamily="34" charset="0"/>
            </a:endParaRPr>
          </a:p>
          <a:p>
            <a:pPr marL="0" algn="just" eaLnBrk="1" hangingPunct="1">
              <a:buFont typeface="Wingdings" pitchFamily="2" charset="2"/>
              <a:buNone/>
              <a:defRPr/>
            </a:pPr>
            <a:endParaRPr lang="ru-RU" sz="1800" dirty="0" smtClean="0">
              <a:latin typeface="Arial" pitchFamily="34" charset="0"/>
              <a:cs typeface="Arial" pitchFamily="34" charset="0"/>
            </a:endParaRPr>
          </a:p>
          <a:p>
            <a:pPr marL="0" algn="just" eaLnBrk="1" hangingPunct="1">
              <a:buFont typeface="Wingdings" pitchFamily="2" charset="2"/>
              <a:buNone/>
              <a:defRPr/>
            </a:pPr>
            <a:endParaRPr lang="ru-RU" sz="1800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188875409"/>
              </p:ext>
            </p:extLst>
          </p:nvPr>
        </p:nvGraphicFramePr>
        <p:xfrm>
          <a:off x="1919289" y="1505791"/>
          <a:ext cx="8353425" cy="48308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51953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981200" y="115888"/>
            <a:ext cx="8229600" cy="850900"/>
          </a:xfrm>
        </p:spPr>
        <p:txBody>
          <a:bodyPr>
            <a:normAutofit/>
          </a:bodyPr>
          <a:lstStyle/>
          <a:p>
            <a:pPr eaLnBrk="1" hangingPunct="1">
              <a:lnSpc>
                <a:spcPct val="75000"/>
              </a:lnSpc>
              <a:defRPr/>
            </a:pPr>
            <a:r>
              <a:rPr lang="ru-RU" sz="3600" dirty="0" smtClean="0"/>
              <a:t>Технология</a:t>
            </a:r>
            <a:endParaRPr lang="ru-RU" sz="3600" dirty="0"/>
          </a:p>
        </p:txBody>
      </p:sp>
      <p:sp>
        <p:nvSpPr>
          <p:cNvPr id="9219" name="Line 4"/>
          <p:cNvSpPr>
            <a:spLocks noChangeShapeType="1"/>
          </p:cNvSpPr>
          <p:nvPr/>
        </p:nvSpPr>
        <p:spPr bwMode="auto">
          <a:xfrm>
            <a:off x="1919289" y="1052513"/>
            <a:ext cx="8353425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21" name="Rectangle 7"/>
          <p:cNvSpPr>
            <a:spLocks noChangeArrowheads="1"/>
          </p:cNvSpPr>
          <p:nvPr/>
        </p:nvSpPr>
        <p:spPr bwMode="auto">
          <a:xfrm>
            <a:off x="1524001" y="2677597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9223" name="AutoShape 11" descr="D:\%D0%9D%D0%B0%D1%83%D0%BA%D0%B0\%D0%98%D1%81%D1%81%D0%BB%D0%B5%D0%B4%D0%BE%D0%B2%D0%B0%D0%BD%D0%B8%D1%8F %D0%BF%D0%BE %D1%81%D0%B5%D1%80%D0%B4%D0%B5%D1%87%D0%BD%D0%BE%D0%BC%D1%83 %D0%BF%D1%80%D0%BE%D0%B5%D0%BA%D1%82%D1%83\Builder2007\Circulation\help\images\rus\object.jp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24" name="AutoShape 13" descr="D:\%D0%9D%D0%B0%D1%83%D0%BA%D0%B0\%D0%98%D1%81%D1%81%D0%BB%D0%B5%D0%B4%D0%BE%D0%B2%D0%B0%D0%BD%D0%B8%D1%8F %D0%BF%D0%BE %D1%81%D0%B5%D1%80%D0%B4%D0%B5%D1%87%D0%BD%D0%BE%D0%BC%D1%83 %D0%BF%D1%80%D0%BE%D0%B5%D0%BA%D1%82%D1%83\Builder2007\Circulation\help\images\rus\object.jp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" name="Заголовок 2"/>
          <p:cNvSpPr txBox="1">
            <a:spLocks/>
          </p:cNvSpPr>
          <p:nvPr/>
        </p:nvSpPr>
        <p:spPr>
          <a:xfrm>
            <a:off x="1919289" y="1095497"/>
            <a:ext cx="8353425" cy="32159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/>
              <a:t>Измерения  </a:t>
            </a:r>
            <a:endParaRPr lang="ru-RU" sz="2400" dirty="0"/>
          </a:p>
        </p:txBody>
      </p:sp>
      <p:sp>
        <p:nvSpPr>
          <p:cNvPr id="9" name="Содержимое 13"/>
          <p:cNvSpPr>
            <a:spLocks noGrp="1"/>
          </p:cNvSpPr>
          <p:nvPr>
            <p:ph sz="half" idx="1"/>
          </p:nvPr>
        </p:nvSpPr>
        <p:spPr>
          <a:xfrm>
            <a:off x="1919289" y="1460073"/>
            <a:ext cx="8353425" cy="398890"/>
          </a:xfrm>
        </p:spPr>
        <p:txBody>
          <a:bodyPr>
            <a:normAutofit/>
          </a:bodyPr>
          <a:lstStyle/>
          <a:p>
            <a:pPr marL="0" algn="just" eaLnBrk="1" hangingPunct="1">
              <a:buFont typeface="Wingdings" pitchFamily="2" charset="2"/>
              <a:buNone/>
              <a:defRPr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При  выборе измерений необходимо найти ответы на следующие вопросы:</a:t>
            </a:r>
          </a:p>
          <a:p>
            <a:pPr marL="0" algn="just" eaLnBrk="1" hangingPunct="1">
              <a:buFont typeface="Wingdings" pitchFamily="2" charset="2"/>
              <a:buNone/>
              <a:defRPr/>
            </a:pPr>
            <a:endParaRPr lang="ru-RU" sz="1800" dirty="0" smtClean="0">
              <a:latin typeface="Arial" pitchFamily="34" charset="0"/>
              <a:cs typeface="Arial" pitchFamily="34" charset="0"/>
            </a:endParaRPr>
          </a:p>
          <a:p>
            <a:pPr marL="0" algn="just" eaLnBrk="1" hangingPunct="1">
              <a:buFont typeface="Wingdings" pitchFamily="2" charset="2"/>
              <a:buNone/>
              <a:defRPr/>
            </a:pPr>
            <a:endParaRPr lang="ru-RU" sz="1800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683843484"/>
              </p:ext>
            </p:extLst>
          </p:nvPr>
        </p:nvGraphicFramePr>
        <p:xfrm>
          <a:off x="1919289" y="1858963"/>
          <a:ext cx="8353425" cy="44776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288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2"/>
          <p:cNvSpPr>
            <a:spLocks noGrp="1"/>
          </p:cNvSpPr>
          <p:nvPr>
            <p:ph type="title"/>
          </p:nvPr>
        </p:nvSpPr>
        <p:spPr>
          <a:xfrm>
            <a:off x="8324264" y="163345"/>
            <a:ext cx="3707314" cy="531395"/>
          </a:xfrm>
        </p:spPr>
        <p:txBody>
          <a:bodyPr/>
          <a:lstStyle/>
          <a:p>
            <a:r>
              <a:rPr lang="ru-RU" dirty="0" smtClean="0"/>
              <a:t>технология</a:t>
            </a:r>
            <a:endParaRPr lang="ru-RU" dirty="0"/>
          </a:p>
        </p:txBody>
      </p:sp>
      <p:sp>
        <p:nvSpPr>
          <p:cNvPr id="6" name="Заголовок 2"/>
          <p:cNvSpPr txBox="1">
            <a:spLocks/>
          </p:cNvSpPr>
          <p:nvPr/>
        </p:nvSpPr>
        <p:spPr>
          <a:xfrm>
            <a:off x="8324263" y="694740"/>
            <a:ext cx="3707315" cy="42820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>
                <a:solidFill>
                  <a:schemeClr val="bg1"/>
                </a:solidFill>
              </a:rPr>
              <a:t>Фабрика идентификации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505" y="694740"/>
            <a:ext cx="7732295" cy="3363913"/>
          </a:xfrm>
          <a:prstGeom prst="rect">
            <a:avLst/>
          </a:prstGeom>
        </p:spPr>
      </p:pic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451749" y="5802869"/>
            <a:ext cx="715220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dirty="0"/>
              <a:t>Схема идентификационной фабрики проекта «Физиологический аватар»</a:t>
            </a:r>
          </a:p>
        </p:txBody>
      </p:sp>
      <p:sp>
        <p:nvSpPr>
          <p:cNvPr id="11" name="Text Placeholder 1"/>
          <p:cNvSpPr>
            <a:spLocks noGrp="1"/>
          </p:cNvSpPr>
          <p:nvPr>
            <p:ph type="body" sz="half" idx="2"/>
          </p:nvPr>
        </p:nvSpPr>
        <p:spPr>
          <a:xfrm>
            <a:off x="8324265" y="1226136"/>
            <a:ext cx="3707314" cy="4544650"/>
          </a:xfrm>
        </p:spPr>
        <p:txBody>
          <a:bodyPr>
            <a:noAutofit/>
          </a:bodyPr>
          <a:lstStyle/>
          <a:p>
            <a:r>
              <a:rPr lang="ru-RU" sz="1800" dirty="0"/>
              <a:t>Вычисления выполняются параллельно в сети, состоящей из многих компьютеров, включенных в сеть </a:t>
            </a:r>
            <a:r>
              <a:rPr lang="ru-RU" sz="1800" dirty="0" err="1"/>
              <a:t>Internet</a:t>
            </a:r>
            <a:r>
              <a:rPr lang="ru-RU" sz="1800" dirty="0"/>
              <a:t>. В этой сети каждый сервер-вычислитель выполняет глобальный случайный поиск минимума критерия идентификации для количества точек исходной выборки, равного числу процессоров сервера, и отправляет результаты поиска клиенту. Клиент отправляет каждому серверу запросы на выполнение поиска по одной точке выборки на каждый свободный процессор, ожидает возврат результата и формирует статистику по всей выборке. Для реализации применена схема использования вычислительных ресурсов по принципу "облачных" вычислений</a:t>
            </a:r>
          </a:p>
        </p:txBody>
      </p:sp>
    </p:spTree>
    <p:extLst>
      <p:ext uri="{BB962C8B-B14F-4D97-AF65-F5344CB8AC3E}">
        <p14:creationId xmlns:p14="http://schemas.microsoft.com/office/powerpoint/2010/main" val="2566160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981200" y="115888"/>
            <a:ext cx="8229600" cy="850900"/>
          </a:xfrm>
        </p:spPr>
        <p:txBody>
          <a:bodyPr>
            <a:normAutofit/>
          </a:bodyPr>
          <a:lstStyle/>
          <a:p>
            <a:pPr eaLnBrk="1" hangingPunct="1">
              <a:lnSpc>
                <a:spcPct val="75000"/>
              </a:lnSpc>
              <a:defRPr/>
            </a:pPr>
            <a:r>
              <a:rPr lang="ru-RU" sz="3600" dirty="0" smtClean="0"/>
              <a:t>Приложение</a:t>
            </a:r>
            <a:endParaRPr lang="ru-RU" sz="3600" dirty="0"/>
          </a:p>
        </p:txBody>
      </p:sp>
      <p:sp>
        <p:nvSpPr>
          <p:cNvPr id="9219" name="Line 4"/>
          <p:cNvSpPr>
            <a:spLocks noChangeShapeType="1"/>
          </p:cNvSpPr>
          <p:nvPr/>
        </p:nvSpPr>
        <p:spPr bwMode="auto">
          <a:xfrm>
            <a:off x="1919289" y="1052513"/>
            <a:ext cx="8353425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21" name="Rectangle 7"/>
          <p:cNvSpPr>
            <a:spLocks noChangeArrowheads="1"/>
          </p:cNvSpPr>
          <p:nvPr/>
        </p:nvSpPr>
        <p:spPr bwMode="auto">
          <a:xfrm>
            <a:off x="1524001" y="2677597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9223" name="AutoShape 11" descr="D:\%D0%9D%D0%B0%D1%83%D0%BA%D0%B0\%D0%98%D1%81%D1%81%D0%BB%D0%B5%D0%B4%D0%BE%D0%B2%D0%B0%D0%BD%D0%B8%D1%8F %D0%BF%D0%BE %D1%81%D0%B5%D1%80%D0%B4%D0%B5%D1%87%D0%BD%D0%BE%D0%BC%D1%83 %D0%BF%D1%80%D0%BE%D0%B5%D0%BA%D1%82%D1%83\Builder2007\Circulation\help\images\rus\object.jp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24" name="AutoShape 13" descr="D:\%D0%9D%D0%B0%D1%83%D0%BA%D0%B0\%D0%98%D1%81%D1%81%D0%BB%D0%B5%D0%B4%D0%BE%D0%B2%D0%B0%D0%BD%D0%B8%D1%8F %D0%BF%D0%BE %D1%81%D0%B5%D1%80%D0%B4%D0%B5%D1%87%D0%BD%D0%BE%D0%BC%D1%83 %D0%BF%D1%80%D0%BE%D0%B5%D0%BA%D1%82%D1%83\Builder2007\Circulation\help\images\rus\object.jp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" name="Заголовок 2"/>
          <p:cNvSpPr txBox="1">
            <a:spLocks/>
          </p:cNvSpPr>
          <p:nvPr/>
        </p:nvSpPr>
        <p:spPr>
          <a:xfrm>
            <a:off x="1919289" y="1095497"/>
            <a:ext cx="8353425" cy="32159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/>
              <a:t>Модель обмена лактата</a:t>
            </a:r>
            <a:endParaRPr lang="ru-RU" sz="2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9288" y="1481137"/>
            <a:ext cx="8353425" cy="4935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360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981200" y="115888"/>
            <a:ext cx="8229600" cy="850900"/>
          </a:xfrm>
        </p:spPr>
        <p:txBody>
          <a:bodyPr>
            <a:normAutofit/>
          </a:bodyPr>
          <a:lstStyle/>
          <a:p>
            <a:pPr eaLnBrk="1" hangingPunct="1">
              <a:lnSpc>
                <a:spcPct val="75000"/>
              </a:lnSpc>
              <a:defRPr/>
            </a:pPr>
            <a:r>
              <a:rPr lang="ru-RU" sz="3600" dirty="0" smtClean="0"/>
              <a:t>Приложение</a:t>
            </a:r>
            <a:endParaRPr lang="ru-RU" sz="3600" dirty="0"/>
          </a:p>
        </p:txBody>
      </p:sp>
      <p:sp>
        <p:nvSpPr>
          <p:cNvPr id="9219" name="Line 4"/>
          <p:cNvSpPr>
            <a:spLocks noChangeShapeType="1"/>
          </p:cNvSpPr>
          <p:nvPr/>
        </p:nvSpPr>
        <p:spPr bwMode="auto">
          <a:xfrm>
            <a:off x="1919289" y="1052513"/>
            <a:ext cx="8353425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21" name="Rectangle 7"/>
          <p:cNvSpPr>
            <a:spLocks noChangeArrowheads="1"/>
          </p:cNvSpPr>
          <p:nvPr/>
        </p:nvSpPr>
        <p:spPr bwMode="auto">
          <a:xfrm>
            <a:off x="1524001" y="2677597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9223" name="AutoShape 11" descr="D:\%D0%9D%D0%B0%D1%83%D0%BA%D0%B0\%D0%98%D1%81%D1%81%D0%BB%D0%B5%D0%B4%D0%BE%D0%B2%D0%B0%D0%BD%D0%B8%D1%8F %D0%BF%D0%BE %D1%81%D0%B5%D1%80%D0%B4%D0%B5%D1%87%D0%BD%D0%BE%D0%BC%D1%83 %D0%BF%D1%80%D0%BE%D0%B5%D0%BA%D1%82%D1%83\Builder2007\Circulation\help\images\rus\object.jp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24" name="AutoShape 13" descr="D:\%D0%9D%D0%B0%D1%83%D0%BA%D0%B0\%D0%98%D1%81%D1%81%D0%BB%D0%B5%D0%B4%D0%BE%D0%B2%D0%B0%D0%BD%D0%B8%D1%8F %D0%BF%D0%BE %D1%81%D0%B5%D1%80%D0%B4%D0%B5%D1%87%D0%BD%D0%BE%D0%BC%D1%83 %D0%BF%D1%80%D0%BE%D0%B5%D0%BA%D1%82%D1%83\Builder2007\Circulation\help\images\rus\object.jp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" name="Заголовок 2"/>
          <p:cNvSpPr txBox="1">
            <a:spLocks/>
          </p:cNvSpPr>
          <p:nvPr/>
        </p:nvSpPr>
        <p:spPr>
          <a:xfrm>
            <a:off x="1919289" y="1095497"/>
            <a:ext cx="8353425" cy="32159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/>
              <a:t>Модель обмена лактата</a:t>
            </a:r>
            <a:endParaRPr lang="ru-RU" sz="24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9290" y="1423987"/>
            <a:ext cx="8353424" cy="488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188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981200" y="115888"/>
            <a:ext cx="8229600" cy="850900"/>
          </a:xfrm>
        </p:spPr>
        <p:txBody>
          <a:bodyPr>
            <a:normAutofit/>
          </a:bodyPr>
          <a:lstStyle/>
          <a:p>
            <a:pPr eaLnBrk="1" hangingPunct="1">
              <a:lnSpc>
                <a:spcPct val="75000"/>
              </a:lnSpc>
              <a:defRPr/>
            </a:pPr>
            <a:r>
              <a:rPr lang="ru-RU" sz="3600" dirty="0" smtClean="0"/>
              <a:t>Приложение</a:t>
            </a:r>
            <a:endParaRPr lang="ru-RU" sz="3600" dirty="0"/>
          </a:p>
        </p:txBody>
      </p:sp>
      <p:sp>
        <p:nvSpPr>
          <p:cNvPr id="9219" name="Line 4"/>
          <p:cNvSpPr>
            <a:spLocks noChangeShapeType="1"/>
          </p:cNvSpPr>
          <p:nvPr/>
        </p:nvSpPr>
        <p:spPr bwMode="auto">
          <a:xfrm>
            <a:off x="1919289" y="1052513"/>
            <a:ext cx="8353425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21" name="Rectangle 7"/>
          <p:cNvSpPr>
            <a:spLocks noChangeArrowheads="1"/>
          </p:cNvSpPr>
          <p:nvPr/>
        </p:nvSpPr>
        <p:spPr bwMode="auto">
          <a:xfrm>
            <a:off x="1524001" y="2677597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9223" name="AutoShape 11" descr="D:\%D0%9D%D0%B0%D1%83%D0%BA%D0%B0\%D0%98%D1%81%D1%81%D0%BB%D0%B5%D0%B4%D0%BE%D0%B2%D0%B0%D0%BD%D0%B8%D1%8F %D0%BF%D0%BE %D1%81%D0%B5%D1%80%D0%B4%D0%B5%D1%87%D0%BD%D0%BE%D0%BC%D1%83 %D0%BF%D1%80%D0%BE%D0%B5%D0%BA%D1%82%D1%83\Builder2007\Circulation\help\images\rus\object.jp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24" name="AutoShape 13" descr="D:\%D0%9D%D0%B0%D1%83%D0%BA%D0%B0\%D0%98%D1%81%D1%81%D0%BB%D0%B5%D0%B4%D0%BE%D0%B2%D0%B0%D0%BD%D0%B8%D1%8F %D0%BF%D0%BE %D1%81%D0%B5%D1%80%D0%B4%D0%B5%D1%87%D0%BD%D0%BE%D0%BC%D1%83 %D0%BF%D1%80%D0%BE%D0%B5%D0%BA%D1%82%D1%83\Builder2007\Circulation\help\images\rus\object.jp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" name="Заголовок 2"/>
          <p:cNvSpPr txBox="1">
            <a:spLocks/>
          </p:cNvSpPr>
          <p:nvPr/>
        </p:nvSpPr>
        <p:spPr>
          <a:xfrm>
            <a:off x="1919289" y="1095497"/>
            <a:ext cx="8353425" cy="32159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/>
              <a:t>Модель обмена лактата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9289" y="1616076"/>
            <a:ext cx="8353425" cy="87045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9289" y="2486525"/>
            <a:ext cx="8353425" cy="360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379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981200" y="115889"/>
            <a:ext cx="8229600" cy="706437"/>
          </a:xfrm>
        </p:spPr>
        <p:txBody>
          <a:bodyPr>
            <a:normAutofit/>
          </a:bodyPr>
          <a:lstStyle/>
          <a:p>
            <a:pPr eaLnBrk="1" hangingPunct="1">
              <a:lnSpc>
                <a:spcPct val="75000"/>
              </a:lnSpc>
              <a:defRPr/>
            </a:pPr>
            <a:r>
              <a:rPr lang="ru-RU" sz="3600" dirty="0" smtClean="0"/>
              <a:t>ВВЕДЕНИЕ</a:t>
            </a:r>
            <a:endParaRPr lang="ru-RU" sz="3600" dirty="0"/>
          </a:p>
        </p:txBody>
      </p:sp>
      <p:sp>
        <p:nvSpPr>
          <p:cNvPr id="8195" name="Line 4"/>
          <p:cNvSpPr>
            <a:spLocks noChangeShapeType="1"/>
          </p:cNvSpPr>
          <p:nvPr/>
        </p:nvSpPr>
        <p:spPr bwMode="auto">
          <a:xfrm>
            <a:off x="1919289" y="981075"/>
            <a:ext cx="8353425" cy="0"/>
          </a:xfrm>
          <a:prstGeom prst="line">
            <a:avLst/>
          </a:prstGeom>
          <a:noFill/>
          <a:ln w="9525">
            <a:solidFill>
              <a:srgbClr val="87A91B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1919289" y="1528894"/>
            <a:ext cx="8385761" cy="568848"/>
          </a:xfrm>
        </p:spPr>
        <p:txBody>
          <a:bodyPr>
            <a:normAutofit lnSpcReduction="10000"/>
          </a:bodyPr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Научные 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основания, положенные в разработанную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математическую модель, опубликованы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 </a:t>
            </a:r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638261325"/>
              </p:ext>
            </p:extLst>
          </p:nvPr>
        </p:nvGraphicFramePr>
        <p:xfrm>
          <a:off x="1929633" y="2209546"/>
          <a:ext cx="8281167" cy="33688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Заголовок 2"/>
          <p:cNvSpPr txBox="1">
            <a:spLocks/>
          </p:cNvSpPr>
          <p:nvPr/>
        </p:nvSpPr>
        <p:spPr>
          <a:xfrm>
            <a:off x="1919289" y="1095497"/>
            <a:ext cx="8353425" cy="32159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/>
              <a:t>ПУБЛИКАЦИИ 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166749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981200" y="115888"/>
            <a:ext cx="8229600" cy="850900"/>
          </a:xfrm>
        </p:spPr>
        <p:txBody>
          <a:bodyPr>
            <a:normAutofit/>
          </a:bodyPr>
          <a:lstStyle/>
          <a:p>
            <a:pPr eaLnBrk="1" hangingPunct="1">
              <a:lnSpc>
                <a:spcPct val="75000"/>
              </a:lnSpc>
              <a:defRPr/>
            </a:pPr>
            <a:r>
              <a:rPr lang="ru-RU" sz="3600" dirty="0" smtClean="0"/>
              <a:t>Приложение</a:t>
            </a:r>
            <a:endParaRPr lang="ru-RU" sz="3600" dirty="0"/>
          </a:p>
        </p:txBody>
      </p:sp>
      <p:sp>
        <p:nvSpPr>
          <p:cNvPr id="9219" name="Line 4"/>
          <p:cNvSpPr>
            <a:spLocks noChangeShapeType="1"/>
          </p:cNvSpPr>
          <p:nvPr/>
        </p:nvSpPr>
        <p:spPr bwMode="auto">
          <a:xfrm>
            <a:off x="1919289" y="1052513"/>
            <a:ext cx="8353425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21" name="Rectangle 7"/>
          <p:cNvSpPr>
            <a:spLocks noChangeArrowheads="1"/>
          </p:cNvSpPr>
          <p:nvPr/>
        </p:nvSpPr>
        <p:spPr bwMode="auto">
          <a:xfrm>
            <a:off x="1524001" y="2677597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9223" name="AutoShape 11" descr="D:\%D0%9D%D0%B0%D1%83%D0%BA%D0%B0\%D0%98%D1%81%D1%81%D0%BB%D0%B5%D0%B4%D0%BE%D0%B2%D0%B0%D0%BD%D0%B8%D1%8F %D0%BF%D0%BE %D1%81%D0%B5%D1%80%D0%B4%D0%B5%D1%87%D0%BD%D0%BE%D0%BC%D1%83 %D0%BF%D1%80%D0%BE%D0%B5%D0%BA%D1%82%D1%83\Builder2007\Circulation\help\images\rus\object.jp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24" name="AutoShape 13" descr="D:\%D0%9D%D0%B0%D1%83%D0%BA%D0%B0\%D0%98%D1%81%D1%81%D0%BB%D0%B5%D0%B4%D0%BE%D0%B2%D0%B0%D0%BD%D0%B8%D1%8F %D0%BF%D0%BE %D1%81%D0%B5%D1%80%D0%B4%D0%B5%D1%87%D0%BD%D0%BE%D0%BC%D1%83 %D0%BF%D1%80%D0%BE%D0%B5%D0%BA%D1%82%D1%83\Builder2007\Circulation\help\images\rus\object.jp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" name="Заголовок 2"/>
          <p:cNvSpPr txBox="1">
            <a:spLocks/>
          </p:cNvSpPr>
          <p:nvPr/>
        </p:nvSpPr>
        <p:spPr>
          <a:xfrm>
            <a:off x="1919289" y="1095497"/>
            <a:ext cx="8353425" cy="32159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/>
              <a:t>Модель обмена лактата</a:t>
            </a:r>
            <a:endParaRPr lang="ru-RU" sz="24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9289" y="1547812"/>
            <a:ext cx="8353425" cy="4772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077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981200" y="115888"/>
            <a:ext cx="8229600" cy="850900"/>
          </a:xfrm>
        </p:spPr>
        <p:txBody>
          <a:bodyPr>
            <a:normAutofit/>
          </a:bodyPr>
          <a:lstStyle/>
          <a:p>
            <a:pPr eaLnBrk="1" hangingPunct="1">
              <a:lnSpc>
                <a:spcPct val="75000"/>
              </a:lnSpc>
              <a:defRPr/>
            </a:pPr>
            <a:r>
              <a:rPr lang="ru-RU" sz="3600" dirty="0" smtClean="0"/>
              <a:t>Приложение</a:t>
            </a:r>
            <a:endParaRPr lang="ru-RU" sz="3600" dirty="0"/>
          </a:p>
        </p:txBody>
      </p:sp>
      <p:sp>
        <p:nvSpPr>
          <p:cNvPr id="9219" name="Line 4"/>
          <p:cNvSpPr>
            <a:spLocks noChangeShapeType="1"/>
          </p:cNvSpPr>
          <p:nvPr/>
        </p:nvSpPr>
        <p:spPr bwMode="auto">
          <a:xfrm>
            <a:off x="1919289" y="1052513"/>
            <a:ext cx="8353425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21" name="Rectangle 7"/>
          <p:cNvSpPr>
            <a:spLocks noChangeArrowheads="1"/>
          </p:cNvSpPr>
          <p:nvPr/>
        </p:nvSpPr>
        <p:spPr bwMode="auto">
          <a:xfrm>
            <a:off x="1524001" y="2677597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9223" name="AutoShape 11" descr="D:\%D0%9D%D0%B0%D1%83%D0%BA%D0%B0\%D0%98%D1%81%D1%81%D0%BB%D0%B5%D0%B4%D0%BE%D0%B2%D0%B0%D0%BD%D0%B8%D1%8F %D0%BF%D0%BE %D1%81%D0%B5%D1%80%D0%B4%D0%B5%D1%87%D0%BD%D0%BE%D0%BC%D1%83 %D0%BF%D1%80%D0%BE%D0%B5%D0%BA%D1%82%D1%83\Builder2007\Circulation\help\images\rus\object.jp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24" name="AutoShape 13" descr="D:\%D0%9D%D0%B0%D1%83%D0%BA%D0%B0\%D0%98%D1%81%D1%81%D0%BB%D0%B5%D0%B4%D0%BE%D0%B2%D0%B0%D0%BD%D0%B8%D1%8F %D0%BF%D0%BE %D1%81%D0%B5%D1%80%D0%B4%D0%B5%D1%87%D0%BD%D0%BE%D0%BC%D1%83 %D0%BF%D1%80%D0%BE%D0%B5%D0%BA%D1%82%D1%83\Builder2007\Circulation\help\images\rus\object.jp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" name="Заголовок 2"/>
          <p:cNvSpPr txBox="1">
            <a:spLocks/>
          </p:cNvSpPr>
          <p:nvPr/>
        </p:nvSpPr>
        <p:spPr>
          <a:xfrm>
            <a:off x="1919289" y="1095497"/>
            <a:ext cx="8353425" cy="32159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/>
              <a:t>Модель обмена лактата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9289" y="1495425"/>
            <a:ext cx="8353425" cy="4712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585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981200" y="115888"/>
            <a:ext cx="8229600" cy="850900"/>
          </a:xfrm>
        </p:spPr>
        <p:txBody>
          <a:bodyPr>
            <a:normAutofit/>
          </a:bodyPr>
          <a:lstStyle/>
          <a:p>
            <a:pPr eaLnBrk="1" hangingPunct="1">
              <a:lnSpc>
                <a:spcPct val="75000"/>
              </a:lnSpc>
              <a:defRPr/>
            </a:pPr>
            <a:r>
              <a:rPr lang="ru-RU" sz="3600" dirty="0" smtClean="0"/>
              <a:t>Приложение</a:t>
            </a:r>
            <a:endParaRPr lang="ru-RU" sz="3600" dirty="0"/>
          </a:p>
        </p:txBody>
      </p:sp>
      <p:sp>
        <p:nvSpPr>
          <p:cNvPr id="9219" name="Line 4"/>
          <p:cNvSpPr>
            <a:spLocks noChangeShapeType="1"/>
          </p:cNvSpPr>
          <p:nvPr/>
        </p:nvSpPr>
        <p:spPr bwMode="auto">
          <a:xfrm>
            <a:off x="1919289" y="1052513"/>
            <a:ext cx="8353425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21" name="Rectangle 7"/>
          <p:cNvSpPr>
            <a:spLocks noChangeArrowheads="1"/>
          </p:cNvSpPr>
          <p:nvPr/>
        </p:nvSpPr>
        <p:spPr bwMode="auto">
          <a:xfrm>
            <a:off x="1524001" y="2677597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9223" name="AutoShape 11" descr="D:\%D0%9D%D0%B0%D1%83%D0%BA%D0%B0\%D0%98%D1%81%D1%81%D0%BB%D0%B5%D0%B4%D0%BE%D0%B2%D0%B0%D0%BD%D0%B8%D1%8F %D0%BF%D0%BE %D1%81%D0%B5%D1%80%D0%B4%D0%B5%D1%87%D0%BD%D0%BE%D0%BC%D1%83 %D0%BF%D1%80%D0%BE%D0%B5%D0%BA%D1%82%D1%83\Builder2007\Circulation\help\images\rus\object.jp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24" name="AutoShape 13" descr="D:\%D0%9D%D0%B0%D1%83%D0%BA%D0%B0\%D0%98%D1%81%D1%81%D0%BB%D0%B5%D0%B4%D0%BE%D0%B2%D0%B0%D0%BD%D0%B8%D1%8F %D0%BF%D0%BE %D1%81%D0%B5%D1%80%D0%B4%D0%B5%D1%87%D0%BD%D0%BE%D0%BC%D1%83 %D0%BF%D1%80%D0%BE%D0%B5%D0%BA%D1%82%D1%83\Builder2007\Circulation\help\images\rus\object.jp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" name="Заголовок 2"/>
          <p:cNvSpPr txBox="1">
            <a:spLocks/>
          </p:cNvSpPr>
          <p:nvPr/>
        </p:nvSpPr>
        <p:spPr>
          <a:xfrm>
            <a:off x="1919289" y="1095497"/>
            <a:ext cx="8353425" cy="32159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/>
              <a:t>Модель обмена лактата</a:t>
            </a:r>
            <a:endParaRPr lang="ru-RU" sz="24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9290" y="1414462"/>
            <a:ext cx="8353424" cy="5018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082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981200" y="115888"/>
            <a:ext cx="8229600" cy="850900"/>
          </a:xfrm>
        </p:spPr>
        <p:txBody>
          <a:bodyPr>
            <a:normAutofit/>
          </a:bodyPr>
          <a:lstStyle/>
          <a:p>
            <a:pPr eaLnBrk="1" hangingPunct="1">
              <a:lnSpc>
                <a:spcPct val="75000"/>
              </a:lnSpc>
              <a:defRPr/>
            </a:pPr>
            <a:r>
              <a:rPr lang="ru-RU" sz="3600" dirty="0" smtClean="0"/>
              <a:t>Приложение</a:t>
            </a:r>
            <a:endParaRPr lang="ru-RU" sz="3600" dirty="0"/>
          </a:p>
        </p:txBody>
      </p:sp>
      <p:sp>
        <p:nvSpPr>
          <p:cNvPr id="9219" name="Line 4"/>
          <p:cNvSpPr>
            <a:spLocks noChangeShapeType="1"/>
          </p:cNvSpPr>
          <p:nvPr/>
        </p:nvSpPr>
        <p:spPr bwMode="auto">
          <a:xfrm>
            <a:off x="1919289" y="1052513"/>
            <a:ext cx="8353425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21" name="Rectangle 7"/>
          <p:cNvSpPr>
            <a:spLocks noChangeArrowheads="1"/>
          </p:cNvSpPr>
          <p:nvPr/>
        </p:nvSpPr>
        <p:spPr bwMode="auto">
          <a:xfrm>
            <a:off x="1524001" y="2677597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9223" name="AutoShape 11" descr="D:\%D0%9D%D0%B0%D1%83%D0%BA%D0%B0\%D0%98%D1%81%D1%81%D0%BB%D0%B5%D0%B4%D0%BE%D0%B2%D0%B0%D0%BD%D0%B8%D1%8F %D0%BF%D0%BE %D1%81%D0%B5%D1%80%D0%B4%D0%B5%D1%87%D0%BD%D0%BE%D0%BC%D1%83 %D0%BF%D1%80%D0%BE%D0%B5%D0%BA%D1%82%D1%83\Builder2007\Circulation\help\images\rus\object.jp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24" name="AutoShape 13" descr="D:\%D0%9D%D0%B0%D1%83%D0%BA%D0%B0\%D0%98%D1%81%D1%81%D0%BB%D0%B5%D0%B4%D0%BE%D0%B2%D0%B0%D0%BD%D0%B8%D1%8F %D0%BF%D0%BE %D1%81%D0%B5%D1%80%D0%B4%D0%B5%D1%87%D0%BD%D0%BE%D0%BC%D1%83 %D0%BF%D1%80%D0%BE%D0%B5%D0%BA%D1%82%D1%83\Builder2007\Circulation\help\images\rus\object.jp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" name="Заголовок 2"/>
          <p:cNvSpPr txBox="1">
            <a:spLocks/>
          </p:cNvSpPr>
          <p:nvPr/>
        </p:nvSpPr>
        <p:spPr>
          <a:xfrm>
            <a:off x="1919289" y="1095497"/>
            <a:ext cx="8353425" cy="32159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/>
              <a:t>Модель обмена лактата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9290" y="1460072"/>
            <a:ext cx="8353424" cy="4299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863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981200" y="115888"/>
            <a:ext cx="8229600" cy="850900"/>
          </a:xfrm>
        </p:spPr>
        <p:txBody>
          <a:bodyPr>
            <a:normAutofit/>
          </a:bodyPr>
          <a:lstStyle/>
          <a:p>
            <a:pPr eaLnBrk="1" hangingPunct="1">
              <a:lnSpc>
                <a:spcPct val="75000"/>
              </a:lnSpc>
              <a:defRPr/>
            </a:pPr>
            <a:r>
              <a:rPr lang="ru-RU" sz="3600" dirty="0" smtClean="0"/>
              <a:t>Приложение</a:t>
            </a:r>
            <a:endParaRPr lang="ru-RU" sz="3600" dirty="0"/>
          </a:p>
        </p:txBody>
      </p:sp>
      <p:sp>
        <p:nvSpPr>
          <p:cNvPr id="9219" name="Line 4"/>
          <p:cNvSpPr>
            <a:spLocks noChangeShapeType="1"/>
          </p:cNvSpPr>
          <p:nvPr/>
        </p:nvSpPr>
        <p:spPr bwMode="auto">
          <a:xfrm>
            <a:off x="1919289" y="1052513"/>
            <a:ext cx="8353425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21" name="Rectangle 7"/>
          <p:cNvSpPr>
            <a:spLocks noChangeArrowheads="1"/>
          </p:cNvSpPr>
          <p:nvPr/>
        </p:nvSpPr>
        <p:spPr bwMode="auto">
          <a:xfrm>
            <a:off x="1524001" y="2677597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9223" name="AutoShape 11" descr="D:\%D0%9D%D0%B0%D1%83%D0%BA%D0%B0\%D0%98%D1%81%D1%81%D0%BB%D0%B5%D0%B4%D0%BE%D0%B2%D0%B0%D0%BD%D0%B8%D1%8F %D0%BF%D0%BE %D1%81%D0%B5%D1%80%D0%B4%D0%B5%D1%87%D0%BD%D0%BE%D0%BC%D1%83 %D0%BF%D1%80%D0%BE%D0%B5%D0%BA%D1%82%D1%83\Builder2007\Circulation\help\images\rus\object.jp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24" name="AutoShape 13" descr="D:\%D0%9D%D0%B0%D1%83%D0%BA%D0%B0\%D0%98%D1%81%D1%81%D0%BB%D0%B5%D0%B4%D0%BE%D0%B2%D0%B0%D0%BD%D0%B8%D1%8F %D0%BF%D0%BE %D1%81%D0%B5%D1%80%D0%B4%D0%B5%D1%87%D0%BD%D0%BE%D0%BC%D1%83 %D0%BF%D1%80%D0%BE%D0%B5%D0%BA%D1%82%D1%83\Builder2007\Circulation\help\images\rus\object.jp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" name="Заголовок 2"/>
          <p:cNvSpPr txBox="1">
            <a:spLocks/>
          </p:cNvSpPr>
          <p:nvPr/>
        </p:nvSpPr>
        <p:spPr>
          <a:xfrm>
            <a:off x="1919289" y="1095497"/>
            <a:ext cx="8353425" cy="32159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/>
              <a:t>Модель обмена лактата</a:t>
            </a:r>
            <a:endParaRPr lang="ru-RU" sz="24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9289" y="1460072"/>
            <a:ext cx="8353425" cy="4924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588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981200" y="115888"/>
            <a:ext cx="8229600" cy="850900"/>
          </a:xfrm>
        </p:spPr>
        <p:txBody>
          <a:bodyPr>
            <a:normAutofit/>
          </a:bodyPr>
          <a:lstStyle/>
          <a:p>
            <a:pPr eaLnBrk="1" hangingPunct="1">
              <a:lnSpc>
                <a:spcPct val="75000"/>
              </a:lnSpc>
              <a:defRPr/>
            </a:pPr>
            <a:r>
              <a:rPr lang="ru-RU" sz="3600" dirty="0" smtClean="0"/>
              <a:t>Приложение</a:t>
            </a:r>
            <a:endParaRPr lang="ru-RU" sz="3600" dirty="0"/>
          </a:p>
        </p:txBody>
      </p:sp>
      <p:sp>
        <p:nvSpPr>
          <p:cNvPr id="9219" name="Line 4"/>
          <p:cNvSpPr>
            <a:spLocks noChangeShapeType="1"/>
          </p:cNvSpPr>
          <p:nvPr/>
        </p:nvSpPr>
        <p:spPr bwMode="auto">
          <a:xfrm>
            <a:off x="1919289" y="1052513"/>
            <a:ext cx="8353425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21" name="Rectangle 7"/>
          <p:cNvSpPr>
            <a:spLocks noChangeArrowheads="1"/>
          </p:cNvSpPr>
          <p:nvPr/>
        </p:nvSpPr>
        <p:spPr bwMode="auto">
          <a:xfrm>
            <a:off x="1524001" y="2677597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9223" name="AutoShape 11" descr="D:\%D0%9D%D0%B0%D1%83%D0%BA%D0%B0\%D0%98%D1%81%D1%81%D0%BB%D0%B5%D0%B4%D0%BE%D0%B2%D0%B0%D0%BD%D0%B8%D1%8F %D0%BF%D0%BE %D1%81%D0%B5%D1%80%D0%B4%D0%B5%D1%87%D0%BD%D0%BE%D0%BC%D1%83 %D0%BF%D1%80%D0%BE%D0%B5%D0%BA%D1%82%D1%83\Builder2007\Circulation\help\images\rus\object.jp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24" name="AutoShape 13" descr="D:\%D0%9D%D0%B0%D1%83%D0%BA%D0%B0\%D0%98%D1%81%D1%81%D0%BB%D0%B5%D0%B4%D0%BE%D0%B2%D0%B0%D0%BD%D0%B8%D1%8F %D0%BF%D0%BE %D1%81%D0%B5%D1%80%D0%B4%D0%B5%D1%87%D0%BD%D0%BE%D0%BC%D1%83 %D0%BF%D1%80%D0%BE%D0%B5%D0%BA%D1%82%D1%83\Builder2007\Circulation\help\images\rus\object.jp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" name="Заголовок 2"/>
          <p:cNvSpPr txBox="1">
            <a:spLocks/>
          </p:cNvSpPr>
          <p:nvPr/>
        </p:nvSpPr>
        <p:spPr>
          <a:xfrm>
            <a:off x="1919289" y="1095497"/>
            <a:ext cx="8353425" cy="32159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/>
              <a:t>Модель обмена лактата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0247" y="1604211"/>
            <a:ext cx="7431505" cy="2899248"/>
          </a:xfrm>
          <a:prstGeom prst="rect">
            <a:avLst/>
          </a:prstGeom>
        </p:spPr>
      </p:pic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2519894" y="4503459"/>
            <a:ext cx="715220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dirty="0" smtClean="0"/>
              <a:t>Параметры модели обмена лактата в организме</a:t>
            </a:r>
          </a:p>
          <a:p>
            <a:pPr algn="just">
              <a:spcBef>
                <a:spcPct val="50000"/>
              </a:spcBef>
            </a:pPr>
            <a:r>
              <a:rPr lang="ru-RU" sz="1200" dirty="0">
                <a:solidFill>
                  <a:schemeClr val="accent1"/>
                </a:solidFill>
              </a:rPr>
              <a:t>© Прошин А.П., Солодянников Ю.В. Математическое моделирование лактатного обмена и его применение в спорте // Автоматика и телемеханика, Т. 74, №6, 2013</a:t>
            </a:r>
            <a:r>
              <a:rPr lang="ru-RU" sz="1200" dirty="0" smtClean="0">
                <a:solidFill>
                  <a:schemeClr val="accent1"/>
                </a:solidFill>
              </a:rPr>
              <a:t>.</a:t>
            </a:r>
            <a:endParaRPr lang="ru-RU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406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981200" y="115889"/>
            <a:ext cx="8229600" cy="706437"/>
          </a:xfrm>
        </p:spPr>
        <p:txBody>
          <a:bodyPr>
            <a:normAutofit/>
          </a:bodyPr>
          <a:lstStyle/>
          <a:p>
            <a:pPr eaLnBrk="1" hangingPunct="1">
              <a:lnSpc>
                <a:spcPct val="75000"/>
              </a:lnSpc>
              <a:defRPr/>
            </a:pPr>
            <a:r>
              <a:rPr lang="ru-RU" sz="3600" dirty="0" smtClean="0"/>
              <a:t>ВВЕДЕНИЕ</a:t>
            </a:r>
            <a:endParaRPr lang="ru-RU" sz="3600" dirty="0"/>
          </a:p>
        </p:txBody>
      </p:sp>
      <p:sp>
        <p:nvSpPr>
          <p:cNvPr id="8195" name="Line 4"/>
          <p:cNvSpPr>
            <a:spLocks noChangeShapeType="1"/>
          </p:cNvSpPr>
          <p:nvPr/>
        </p:nvSpPr>
        <p:spPr bwMode="auto">
          <a:xfrm>
            <a:off x="1919289" y="981075"/>
            <a:ext cx="8353425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761707285"/>
              </p:ext>
            </p:extLst>
          </p:nvPr>
        </p:nvGraphicFramePr>
        <p:xfrm>
          <a:off x="1919288" y="1531511"/>
          <a:ext cx="8353425" cy="49634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Заголовок 2"/>
          <p:cNvSpPr txBox="1">
            <a:spLocks/>
          </p:cNvSpPr>
          <p:nvPr/>
        </p:nvSpPr>
        <p:spPr>
          <a:xfrm>
            <a:off x="1919289" y="1095497"/>
            <a:ext cx="8353425" cy="32159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/>
              <a:t>ПУБЛИКАЦИИ 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483063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981200" y="187325"/>
            <a:ext cx="8229600" cy="706438"/>
          </a:xfrm>
        </p:spPr>
        <p:txBody>
          <a:bodyPr/>
          <a:lstStyle/>
          <a:p>
            <a:pPr eaLnBrk="1" hangingPunct="1">
              <a:lnSpc>
                <a:spcPct val="75000"/>
              </a:lnSpc>
              <a:defRPr/>
            </a:pPr>
            <a:r>
              <a:rPr lang="ru-RU" sz="3600" dirty="0" smtClean="0"/>
              <a:t>МОДЕЛЬ</a:t>
            </a:r>
            <a:endParaRPr lang="ru-RU" sz="3600" dirty="0"/>
          </a:p>
        </p:txBody>
      </p:sp>
      <p:sp>
        <p:nvSpPr>
          <p:cNvPr id="6147" name="Line 4"/>
          <p:cNvSpPr>
            <a:spLocks noChangeShapeType="1"/>
          </p:cNvSpPr>
          <p:nvPr/>
        </p:nvSpPr>
        <p:spPr bwMode="auto">
          <a:xfrm>
            <a:off x="1919289" y="1052513"/>
            <a:ext cx="8353425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49" name="Содержимое 13"/>
          <p:cNvSpPr>
            <a:spLocks noGrp="1"/>
          </p:cNvSpPr>
          <p:nvPr>
            <p:ph sz="half" idx="1"/>
          </p:nvPr>
        </p:nvSpPr>
        <p:spPr>
          <a:xfrm>
            <a:off x="1919289" y="1417090"/>
            <a:ext cx="8377237" cy="1729522"/>
          </a:xfrm>
        </p:spPr>
        <p:txBody>
          <a:bodyPr>
            <a:normAutofit/>
          </a:bodyPr>
          <a:lstStyle/>
          <a:p>
            <a:pPr marL="0" algn="just">
              <a:buNone/>
            </a:pPr>
            <a:r>
              <a:rPr lang="ru-RU" sz="1800" dirty="0">
                <a:cs typeface="Arial" charset="0"/>
              </a:rPr>
              <a:t>Предлагается </a:t>
            </a:r>
            <a:r>
              <a:rPr lang="ru-RU" sz="1800" dirty="0" smtClean="0">
                <a:cs typeface="Arial" charset="0"/>
              </a:rPr>
              <a:t>общий обзор </a:t>
            </a:r>
            <a:r>
              <a:rPr lang="ru-RU" sz="1800" dirty="0">
                <a:cs typeface="Arial" charset="0"/>
              </a:rPr>
              <a:t>базовой математической </a:t>
            </a:r>
            <a:r>
              <a:rPr lang="ru-RU" sz="1800" dirty="0" smtClean="0">
                <a:cs typeface="Arial" charset="0"/>
              </a:rPr>
              <a:t>модели физиологических систем организма </a:t>
            </a:r>
            <a:r>
              <a:rPr lang="ru-RU" sz="1800" dirty="0">
                <a:cs typeface="Arial" charset="0"/>
              </a:rPr>
              <a:t>человека, ее классификация как математического объекта. Рассматриваются </a:t>
            </a:r>
            <a:r>
              <a:rPr lang="ru-RU" sz="1800" dirty="0" smtClean="0">
                <a:cs typeface="Arial" charset="0"/>
              </a:rPr>
              <a:t>основные блоки</a:t>
            </a:r>
            <a:r>
              <a:rPr lang="en-US" sz="1800" dirty="0" smtClean="0">
                <a:cs typeface="Arial" charset="0"/>
              </a:rPr>
              <a:t> (</a:t>
            </a:r>
            <a:r>
              <a:rPr lang="ru-RU" sz="1800" dirty="0" smtClean="0">
                <a:cs typeface="Arial" charset="0"/>
              </a:rPr>
              <a:t>субмодели</a:t>
            </a:r>
            <a:r>
              <a:rPr lang="en-US" sz="1800" dirty="0" smtClean="0">
                <a:cs typeface="Arial" charset="0"/>
              </a:rPr>
              <a:t>)</a:t>
            </a:r>
            <a:r>
              <a:rPr lang="ru-RU" sz="1800" dirty="0" smtClean="0">
                <a:cs typeface="Arial" charset="0"/>
              </a:rPr>
              <a:t> базовой модели.</a:t>
            </a:r>
          </a:p>
          <a:p>
            <a:pPr marL="0" algn="just">
              <a:buNone/>
            </a:pPr>
            <a:r>
              <a:rPr lang="ru-RU" sz="1800" dirty="0">
                <a:cs typeface="Arial" charset="0"/>
              </a:rPr>
              <a:t>Отдельно </a:t>
            </a:r>
            <a:r>
              <a:rPr lang="ru-RU" sz="1800" dirty="0" smtClean="0">
                <a:cs typeface="Arial" charset="0"/>
              </a:rPr>
              <a:t>более детально представляются  </a:t>
            </a:r>
            <a:r>
              <a:rPr lang="ru-RU" sz="1800" dirty="0">
                <a:cs typeface="Arial" charset="0"/>
              </a:rPr>
              <a:t>наиболее важные  </a:t>
            </a:r>
            <a:r>
              <a:rPr lang="ru-RU" sz="1800" dirty="0" smtClean="0">
                <a:cs typeface="Arial" charset="0"/>
              </a:rPr>
              <a:t>блоки </a:t>
            </a:r>
            <a:r>
              <a:rPr lang="ru-RU" sz="1800" dirty="0">
                <a:cs typeface="Arial" charset="0"/>
              </a:rPr>
              <a:t>и группы блоков базовой </a:t>
            </a:r>
            <a:r>
              <a:rPr lang="ru-RU" sz="1800" dirty="0" smtClean="0">
                <a:cs typeface="Arial" charset="0"/>
              </a:rPr>
              <a:t>модели, имеющие приложения к задачам спорта.</a:t>
            </a:r>
          </a:p>
          <a:p>
            <a:pPr marL="0" algn="just">
              <a:buNone/>
            </a:pPr>
            <a:endParaRPr lang="ru-RU" sz="2400" dirty="0">
              <a:latin typeface="Arial" charset="0"/>
              <a:cs typeface="Arial" charset="0"/>
            </a:endParaRPr>
          </a:p>
        </p:txBody>
      </p:sp>
      <p:sp>
        <p:nvSpPr>
          <p:cNvPr id="6" name="Заголовок 2"/>
          <p:cNvSpPr txBox="1">
            <a:spLocks/>
          </p:cNvSpPr>
          <p:nvPr/>
        </p:nvSpPr>
        <p:spPr>
          <a:xfrm>
            <a:off x="1919289" y="1095497"/>
            <a:ext cx="8353425" cy="32159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/>
              <a:t>Аннотация 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224588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441225" y="5657206"/>
            <a:ext cx="65285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dirty="0" smtClean="0"/>
              <a:t>Математическая модель физиологических систем организма</a:t>
            </a: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751756048"/>
              </p:ext>
            </p:extLst>
          </p:nvPr>
        </p:nvGraphicFramePr>
        <p:xfrm>
          <a:off x="282118" y="902993"/>
          <a:ext cx="6846785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0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1142435"/>
              </p:ext>
            </p:extLst>
          </p:nvPr>
        </p:nvGraphicFramePr>
        <p:xfrm>
          <a:off x="3033203" y="2571840"/>
          <a:ext cx="1344613" cy="766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" name="Уравнение" r:id="rId8" imgW="850680" imgH="406080" progId="Equation.3">
                  <p:embed/>
                </p:oleObj>
              </mc:Choice>
              <mc:Fallback>
                <p:oleObj name="Уравнение" r:id="rId8" imgW="850680" imgH="406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3203" y="2571840"/>
                        <a:ext cx="1344613" cy="7667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2"/>
          <p:cNvSpPr txBox="1">
            <a:spLocks noRot="1" noChangeArrowheads="1"/>
          </p:cNvSpPr>
          <p:nvPr/>
        </p:nvSpPr>
        <p:spPr>
          <a:xfrm>
            <a:off x="8532813" y="212142"/>
            <a:ext cx="2109537" cy="7064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75000"/>
              </a:lnSpc>
              <a:defRPr/>
            </a:pPr>
            <a:r>
              <a:rPr lang="ru-RU" sz="3600" dirty="0" smtClean="0"/>
              <a:t>модель</a:t>
            </a:r>
            <a:endParaRPr lang="ru-RU" sz="3600" dirty="0"/>
          </a:p>
        </p:txBody>
      </p:sp>
      <p:sp>
        <p:nvSpPr>
          <p:cNvPr id="12" name="Заголовок 2"/>
          <p:cNvSpPr>
            <a:spLocks noGrp="1"/>
          </p:cNvSpPr>
          <p:nvPr>
            <p:ph type="title"/>
          </p:nvPr>
        </p:nvSpPr>
        <p:spPr>
          <a:xfrm>
            <a:off x="8532813" y="352927"/>
            <a:ext cx="3125787" cy="1100132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Структура</a:t>
            </a:r>
            <a:endParaRPr lang="ru-RU" sz="2400" dirty="0"/>
          </a:p>
        </p:txBody>
      </p:sp>
      <p:sp>
        <p:nvSpPr>
          <p:cNvPr id="13" name="Text Placeholder 1"/>
          <p:cNvSpPr>
            <a:spLocks noGrp="1"/>
          </p:cNvSpPr>
          <p:nvPr>
            <p:ph type="body" sz="half" idx="2"/>
          </p:nvPr>
        </p:nvSpPr>
        <p:spPr>
          <a:xfrm>
            <a:off x="8532813" y="1732547"/>
            <a:ext cx="3125787" cy="3824969"/>
          </a:xfrm>
        </p:spPr>
        <p:txBody>
          <a:bodyPr>
            <a:normAutofit/>
          </a:bodyPr>
          <a:lstStyle/>
          <a:p>
            <a:r>
              <a:rPr lang="ru-RU" sz="1800" dirty="0"/>
              <a:t>Модель </a:t>
            </a:r>
            <a:r>
              <a:rPr lang="ru-RU" sz="1800" dirty="0" smtClean="0"/>
              <a:t>на основе математического аппарата обыкновенных дифференциальных уравнений </a:t>
            </a:r>
            <a:r>
              <a:rPr lang="ru-RU" sz="1800" dirty="0"/>
              <a:t>описывает различные подсистемы организма и их </a:t>
            </a:r>
            <a:r>
              <a:rPr lang="ru-RU" sz="1800" dirty="0" smtClean="0"/>
              <a:t>взаимодейстие.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683277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>
          <a:xfrm>
            <a:off x="8324265" y="1226134"/>
            <a:ext cx="3707314" cy="5407731"/>
          </a:xfrm>
        </p:spPr>
        <p:txBody>
          <a:bodyPr>
            <a:noAutofit/>
          </a:bodyPr>
          <a:lstStyle/>
          <a:p>
            <a:r>
              <a:rPr lang="ru-RU" sz="18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Система кровообращения </a:t>
            </a:r>
            <a:r>
              <a:rPr lang="ru-RU" sz="1800" dirty="0"/>
              <a:t>представляется в виде замкнутой транспортной системы, обеспечивающий непрерывный ток крови, несущий клеткам углекислоту и продукты метаболизма. Состоит из двух последовательно соединенных кислород и питание, уносящий кругов. </a:t>
            </a:r>
          </a:p>
          <a:p>
            <a:r>
              <a:rPr lang="ru-RU" sz="18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Большой </a:t>
            </a:r>
            <a:r>
              <a:rPr lang="ru-RU" sz="18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круг </a:t>
            </a:r>
            <a:r>
              <a:rPr lang="ru-RU" sz="1800" dirty="0" smtClean="0"/>
              <a:t>содержит левый желудочек сердца</a:t>
            </a:r>
            <a:r>
              <a:rPr lang="ru-RU" sz="1800" dirty="0"/>
              <a:t>, артериальный резервуар большого круга капиллярно-венозный резервуар большого круга. </a:t>
            </a:r>
          </a:p>
          <a:p>
            <a:r>
              <a:rPr lang="ru-RU" sz="18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Малый круг </a:t>
            </a:r>
            <a:r>
              <a:rPr lang="ru-RU" sz="1800" dirty="0"/>
              <a:t>содержит правый желудочек сердца, артериальный резервуар малого круга, капиллярно-венозный резервуар малого круга. </a:t>
            </a:r>
          </a:p>
          <a:p>
            <a:endParaRPr lang="ru-RU" sz="1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324264" y="163345"/>
            <a:ext cx="3707314" cy="531395"/>
          </a:xfrm>
        </p:spPr>
        <p:txBody>
          <a:bodyPr/>
          <a:lstStyle/>
          <a:p>
            <a:r>
              <a:rPr lang="ru-RU" dirty="0" smtClean="0"/>
              <a:t>Модель</a:t>
            </a:r>
            <a:endParaRPr lang="ru-RU" dirty="0"/>
          </a:p>
        </p:txBody>
      </p:sp>
      <p:sp>
        <p:nvSpPr>
          <p:cNvPr id="7" name="Заголовок 2"/>
          <p:cNvSpPr txBox="1">
            <a:spLocks/>
          </p:cNvSpPr>
          <p:nvPr/>
        </p:nvSpPr>
        <p:spPr>
          <a:xfrm>
            <a:off x="8324263" y="694740"/>
            <a:ext cx="3707315" cy="38008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>
                <a:solidFill>
                  <a:schemeClr val="bg1"/>
                </a:solidFill>
              </a:rPr>
              <a:t>СИСТЕМА КРОВООБРАЩЕНИЯ. </a:t>
            </a:r>
            <a:r>
              <a:rPr lang="ru-RU" sz="2400" dirty="0" smtClean="0">
                <a:solidFill>
                  <a:schemeClr val="bg1"/>
                </a:solidFill>
              </a:rPr>
              <a:t>ОБЪЕКТ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925473" y="5770785"/>
            <a:ext cx="5323409" cy="373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dirty="0" smtClean="0"/>
              <a:t>Система кровообращения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9198" y="447488"/>
            <a:ext cx="4375960" cy="4976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651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>
          <a:xfrm>
            <a:off x="8324265" y="1226134"/>
            <a:ext cx="3707314" cy="4544651"/>
          </a:xfrm>
        </p:spPr>
        <p:txBody>
          <a:bodyPr>
            <a:noAutofit/>
          </a:bodyPr>
          <a:lstStyle/>
          <a:p>
            <a:r>
              <a:rPr lang="ru-RU" sz="18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Объект моделирования  </a:t>
            </a:r>
            <a:r>
              <a:rPr lang="ru-RU" sz="1800" dirty="0"/>
              <a:t>представляется в виде кольцевой системы резервуаров: левый желудочек сердца (HL), артериальный резервуар большого круга кровообращения (AL), капиллярно-венозный резервуар большого круга (VL), правый желудочек сердца (HR), артериальный резервуар малого круга (AR), капиллярно-венозный резервуар малого круга (VR). Система клапанов аортального, трехстворчатого, легочной артерии и митрального обеспечивают однонаправленное движение тока крови по этой кольцевой системе резервуаров.</a:t>
            </a:r>
          </a:p>
          <a:p>
            <a:endParaRPr lang="ru-RU" sz="1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324264" y="163345"/>
            <a:ext cx="3707314" cy="531395"/>
          </a:xfrm>
        </p:spPr>
        <p:txBody>
          <a:bodyPr/>
          <a:lstStyle/>
          <a:p>
            <a:r>
              <a:rPr lang="ru-RU" dirty="0" smtClean="0"/>
              <a:t>Модель</a:t>
            </a:r>
            <a:endParaRPr lang="ru-RU" dirty="0"/>
          </a:p>
        </p:txBody>
      </p:sp>
      <p:sp>
        <p:nvSpPr>
          <p:cNvPr id="7" name="Заголовок 2"/>
          <p:cNvSpPr txBox="1">
            <a:spLocks/>
          </p:cNvSpPr>
          <p:nvPr/>
        </p:nvSpPr>
        <p:spPr>
          <a:xfrm>
            <a:off x="8324263" y="694740"/>
            <a:ext cx="3707315" cy="38008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>
                <a:solidFill>
                  <a:schemeClr val="bg1"/>
                </a:solidFill>
              </a:rPr>
              <a:t>СИСТЕМА КРОВООБРАЩЕНИЯ. </a:t>
            </a:r>
            <a:r>
              <a:rPr lang="ru-RU" sz="2400" dirty="0" smtClean="0">
                <a:solidFill>
                  <a:schemeClr val="bg1"/>
                </a:solidFill>
              </a:rPr>
              <a:t>ОБЪЕКТ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1043807" y="5770785"/>
            <a:ext cx="5323409" cy="373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dirty="0" smtClean="0"/>
              <a:t>Схема объекта моделирования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5331" y="694740"/>
            <a:ext cx="3762487" cy="492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039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ealth Fitness 16x9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Office Theme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E382D75-6DC6-4908-8B05-64D061C4B19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на тему «Здоровье и фитнес» (широкоэкранный формат)</Template>
  <TotalTime>0</TotalTime>
  <Words>2277</Words>
  <Application>Microsoft Office PowerPoint</Application>
  <PresentationFormat>Широкоэкранный</PresentationFormat>
  <Paragraphs>217</Paragraphs>
  <Slides>45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52" baseType="lpstr">
      <vt:lpstr>Arial</vt:lpstr>
      <vt:lpstr>Calibri</vt:lpstr>
      <vt:lpstr>Calibri Light</vt:lpstr>
      <vt:lpstr>Cambria Math</vt:lpstr>
      <vt:lpstr>Wingdings</vt:lpstr>
      <vt:lpstr>Health Fitness 16x9</vt:lpstr>
      <vt:lpstr>Уравнение</vt:lpstr>
      <vt:lpstr>Солодянников Ю. В. Прошин А. П.   Технология физиологического аватара в задачах спорта</vt:lpstr>
      <vt:lpstr>Введение</vt:lpstr>
      <vt:lpstr>история</vt:lpstr>
      <vt:lpstr>ВВЕДЕНИЕ</vt:lpstr>
      <vt:lpstr>ВВЕДЕНИЕ</vt:lpstr>
      <vt:lpstr>МОДЕЛЬ</vt:lpstr>
      <vt:lpstr>Структура</vt:lpstr>
      <vt:lpstr>Модель</vt:lpstr>
      <vt:lpstr>Модель</vt:lpstr>
      <vt:lpstr>модель</vt:lpstr>
      <vt:lpstr>модель</vt:lpstr>
      <vt:lpstr>модель</vt:lpstr>
      <vt:lpstr>Модель</vt:lpstr>
      <vt:lpstr>модель</vt:lpstr>
      <vt:lpstr>модель</vt:lpstr>
      <vt:lpstr>Модель</vt:lpstr>
      <vt:lpstr>модель</vt:lpstr>
      <vt:lpstr>модель</vt:lpstr>
      <vt:lpstr>модель</vt:lpstr>
      <vt:lpstr>модель</vt:lpstr>
      <vt:lpstr>модель</vt:lpstr>
      <vt:lpstr>Идентификация</vt:lpstr>
      <vt:lpstr>Идентификация</vt:lpstr>
      <vt:lpstr>Идентификация</vt:lpstr>
      <vt:lpstr>Идентификация</vt:lpstr>
      <vt:lpstr>Идентификация</vt:lpstr>
      <vt:lpstr>Идентификация</vt:lpstr>
      <vt:lpstr>Идентификация</vt:lpstr>
      <vt:lpstr>Идентификация</vt:lpstr>
      <vt:lpstr>Идентификация</vt:lpstr>
      <vt:lpstr>технология</vt:lpstr>
      <vt:lpstr>технология</vt:lpstr>
      <vt:lpstr>технология</vt:lpstr>
      <vt:lpstr>Технология</vt:lpstr>
      <vt:lpstr>Технология</vt:lpstr>
      <vt:lpstr>технология</vt:lpstr>
      <vt:lpstr>Приложение</vt:lpstr>
      <vt:lpstr>Приложение</vt:lpstr>
      <vt:lpstr>Приложение</vt:lpstr>
      <vt:lpstr>Приложение</vt:lpstr>
      <vt:lpstr>Приложение</vt:lpstr>
      <vt:lpstr>Приложение</vt:lpstr>
      <vt:lpstr>Приложение</vt:lpstr>
      <vt:lpstr>Приложение</vt:lpstr>
      <vt:lpstr>Приложение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2015-12-05T04:01:37Z</dcterms:created>
  <dcterms:modified xsi:type="dcterms:W3CDTF">2015-12-14T18:06:54Z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TC029223919991</vt:lpwstr>
  </property>
</Properties>
</file>